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8229600" cx="14630400"/>
  <p:notesSz cx="8229600" cy="14630400"/>
  <p:embeddedFontLst>
    <p:embeddedFont>
      <p:font typeface="Nobile"/>
      <p:regular r:id="rId18"/>
      <p:bold r:id="rId19"/>
      <p:italic r:id="rId20"/>
      <p:boldItalic r:id="rId21"/>
    </p:embeddedFont>
    <p:embeddedFont>
      <p:font typeface="Alexandria"/>
      <p:regular r:id="rId22"/>
      <p:bold r:id="rId23"/>
    </p:embeddedFont>
    <p:embeddedFont>
      <p:font typeface="Roboto Mon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obile-italic.fntdata"/><Relationship Id="rId22" Type="http://schemas.openxmlformats.org/officeDocument/2006/relationships/font" Target="fonts/Alexandria-regular.fntdata"/><Relationship Id="rId21" Type="http://schemas.openxmlformats.org/officeDocument/2006/relationships/font" Target="fonts/Nobile-boldItalic.fntdata"/><Relationship Id="rId24" Type="http://schemas.openxmlformats.org/officeDocument/2006/relationships/font" Target="fonts/RobotoMono-regular.fntdata"/><Relationship Id="rId23" Type="http://schemas.openxmlformats.org/officeDocument/2006/relationships/font" Target="fonts/Alexandria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Mono-italic.fntdata"/><Relationship Id="rId25" Type="http://schemas.openxmlformats.org/officeDocument/2006/relationships/font" Target="fonts/RobotoMono-bold.fntdata"/><Relationship Id="rId27" Type="http://schemas.openxmlformats.org/officeDocument/2006/relationships/font" Target="fonts/RobotoMon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Nobile-bold.fntdata"/><Relationship Id="rId18" Type="http://schemas.openxmlformats.org/officeDocument/2006/relationships/font" Target="fonts/Nobile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mUXXsuAHMt9L4rLGq0V1Ng_PnEzzVKoL/view?usp=drive_link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mUXXsuAHMt9L4rLGq0V1Ng_PnEzzVKoL/view?usp=drive_link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mUXXsuAHMt9L4rLGq0V1Ng_PnEzzVKoL/view?usp=drive_link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Link to Sphero Edu Program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https://drive.google.com/file/d/1mUXXsuAHMt9L4rLGq0V1Ng_PnEzzVKoL/view?usp=drive_link</a:t>
            </a:r>
            <a:endParaRPr/>
          </a:p>
        </p:txBody>
      </p:sp>
      <p:sp>
        <p:nvSpPr>
          <p:cNvPr id="60" name="Google Shape;6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8353efff2e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8353efff2e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Extended notes —&gt; Zoom out —&gt; Left</a:t>
            </a:r>
            <a:endParaRPr/>
          </a:p>
        </p:txBody>
      </p:sp>
      <p:sp>
        <p:nvSpPr>
          <p:cNvPr id="223" name="Google Shape;223;g38353efff2e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6669fe5f85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6669fe5f85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Extended notes —&gt; Zoom out and to your left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36669fe5f85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68a54f88fd_0_0:notes"/>
          <p:cNvSpPr/>
          <p:nvPr>
            <p:ph idx="2" type="sldImg"/>
          </p:nvPr>
        </p:nvSpPr>
        <p:spPr>
          <a:xfrm>
            <a:off x="457560" y="1097280"/>
            <a:ext cx="73152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68a54f88fd_0_0:notes"/>
          <p:cNvSpPr txBox="1"/>
          <p:nvPr>
            <p:ph idx="1" type="body"/>
          </p:nvPr>
        </p:nvSpPr>
        <p:spPr>
          <a:xfrm>
            <a:off x="822960" y="6949440"/>
            <a:ext cx="6583800" cy="658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 take a photo for their House Captains page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Link to Sphero Edu Program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https://drive.google.com/file/d/1mUXXsuAHMt9L4rLGq0V1Ng_PnEzzVKoL/view?usp=drive_link</a:t>
            </a:r>
            <a:endParaRPr/>
          </a:p>
        </p:txBody>
      </p:sp>
      <p:sp>
        <p:nvSpPr>
          <p:cNvPr id="72" name="Google Shape;7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Extended notes —&gt; Zoom out</a:t>
            </a:r>
            <a:br>
              <a:rPr lang="en-US"/>
            </a:br>
            <a:br>
              <a:rPr lang="en-US"/>
            </a:br>
            <a:r>
              <a:rPr lang="en-US"/>
              <a:t>When </a:t>
            </a:r>
            <a:r>
              <a:rPr lang="en-US"/>
              <a:t>you create a variable make sure it's set to number not a string.</a:t>
            </a:r>
            <a:br>
              <a:rPr lang="en-US"/>
            </a:br>
            <a:br>
              <a:rPr lang="en-US"/>
            </a:br>
            <a:r>
              <a:rPr lang="en-US"/>
              <a:t>You will have to give name then choose a value e.g number before you can tick/create variable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build string block is in the maths category - you will have to use the pen to edit the string to accept numbers - the build string will not accepts the variable unless you set this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/>
              <a:t>Common Student Error : </a:t>
            </a:r>
            <a:r>
              <a:rPr lang="en-US"/>
              <a:t>When they create or ‘set’ a variable they will set it as a string and not a number out of all the values you can set the variable as ‘string’ is the first in the list</a:t>
            </a:r>
            <a:br>
              <a:rPr lang="en-US"/>
            </a:br>
            <a:br>
              <a:rPr lang="en-US"/>
            </a:br>
            <a:r>
              <a:rPr lang="en-US"/>
              <a:t> - this will not be able store a score or a reading from the sensors - you will be able to see if they create a string variable because the value will be a rectangle box shop and not a circular shape with a number inside it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r>
              <a:rPr lang="en-US"/>
              <a:t>Link to Sphero Edu Program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https://drive.google.com/file/d/1mUXXsuAHMt9L4rLGq0V1Ng_PnEzzVKoL/view?usp=drive_link</a:t>
            </a:r>
            <a:endParaRPr/>
          </a:p>
        </p:txBody>
      </p:sp>
      <p:sp>
        <p:nvSpPr>
          <p:cNvPr id="147" name="Google Shape;14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Solutions on next page - warn students that if they are both connected when  program run will glitch. Choose one and test, before trying to write the other. More able students should recognise they</a:t>
            </a:r>
            <a:br>
              <a:rPr lang="en-US"/>
            </a:br>
            <a:r>
              <a:rPr lang="en-US"/>
              <a:t>just duplicate the code from on collision. To up level add the total </a:t>
            </a:r>
            <a:r>
              <a:rPr lang="en-US"/>
              <a:t>accelerometer sensor to show impact (g) on landing and total velocity </a:t>
            </a:r>
            <a:r>
              <a:rPr lang="en-US"/>
              <a:t> sensor to string on freefall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Simple work around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when start program test either on freefall or on landing - just disconnect code from event handler </a:t>
            </a:r>
            <a:endParaRPr/>
          </a:p>
        </p:txBody>
      </p:sp>
      <p:sp>
        <p:nvSpPr>
          <p:cNvPr id="202" name="Google Shape;202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3" name="Google Shape;53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13555933" y="746114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>
            <a:lvl1pPr lvl="0">
              <a:buNone/>
              <a:defRPr sz="2200"/>
            </a:lvl1pPr>
            <a:lvl2pPr lvl="1">
              <a:buNone/>
              <a:defRPr sz="2200"/>
            </a:lvl2pPr>
            <a:lvl3pPr lvl="2">
              <a:buNone/>
              <a:defRPr sz="2200"/>
            </a:lvl3pPr>
            <a:lvl4pPr lvl="3">
              <a:buNone/>
              <a:defRPr sz="2200"/>
            </a:lvl4pPr>
            <a:lvl5pPr lvl="4">
              <a:buNone/>
              <a:defRPr sz="2200"/>
            </a:lvl5pPr>
            <a:lvl6pPr lvl="5">
              <a:buNone/>
              <a:defRPr sz="2200"/>
            </a:lvl6pPr>
            <a:lvl7pPr lvl="6">
              <a:buNone/>
              <a:defRPr sz="2200"/>
            </a:lvl7pPr>
            <a:lvl8pPr lvl="7">
              <a:buNone/>
              <a:defRPr sz="2200"/>
            </a:lvl8pPr>
            <a:lvl9pPr lvl="8">
              <a:buNone/>
              <a:defRPr sz="22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Relationship Id="rId5" Type="http://schemas.openxmlformats.org/officeDocument/2006/relationships/image" Target="../media/image39.png"/><Relationship Id="rId6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16.png"/><Relationship Id="rId7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4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image" Target="../media/image22.png"/><Relationship Id="rId6" Type="http://schemas.openxmlformats.org/officeDocument/2006/relationships/image" Target="../media/image28.png"/><Relationship Id="rId7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1.jpg"/><Relationship Id="rId4" Type="http://schemas.openxmlformats.org/officeDocument/2006/relationships/image" Target="../media/image2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Relationship Id="rId4" Type="http://schemas.openxmlformats.org/officeDocument/2006/relationships/image" Target="../media/image18.png"/><Relationship Id="rId5" Type="http://schemas.openxmlformats.org/officeDocument/2006/relationships/image" Target="../media/image36.png"/><Relationship Id="rId6" Type="http://schemas.openxmlformats.org/officeDocument/2006/relationships/image" Target="../media/image3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2" name="Google Shape;6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/>
          <p:nvPr/>
        </p:nvSpPr>
        <p:spPr>
          <a:xfrm>
            <a:off x="6280190" y="3406021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54DA"/>
              </a:buClr>
              <a:buSzPts val="4450"/>
              <a:buFont typeface="Alexandria"/>
              <a:buNone/>
            </a:pPr>
            <a:r>
              <a:rPr b="0" i="0" lang="en-US" sz="4450" u="none" cap="none" strike="noStrike">
                <a:solidFill>
                  <a:srgbClr val="1B54DA"/>
                </a:solidFill>
                <a:latin typeface="Alexandria"/>
                <a:ea typeface="Alexandria"/>
                <a:cs typeface="Alexandria"/>
                <a:sym typeface="Alexandria"/>
              </a:rPr>
              <a:t>LESSON 5:</a:t>
            </a:r>
            <a:r>
              <a:rPr b="0" i="0" lang="en-US" sz="44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 VARIABLES &amp; DATA STORAGE</a:t>
            </a:r>
            <a:endParaRPr b="0" i="0" sz="44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4" title="IMG_363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725" y="1094855"/>
            <a:ext cx="13409575" cy="541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4"/>
          <p:cNvSpPr/>
          <p:nvPr/>
        </p:nvSpPr>
        <p:spPr>
          <a:xfrm>
            <a:off x="524824" y="252525"/>
            <a:ext cx="55002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368"/>
              <a:buFont typeface="Consolas"/>
              <a:buNone/>
            </a:pPr>
            <a:r>
              <a:rPr b="0" i="0" lang="en-US" sz="2367" u="none" cap="none" strike="noStrike">
                <a:solidFill>
                  <a:srgbClr val="404155"/>
                </a:solidFill>
                <a:highlight>
                  <a:srgbClr val="ECECF2"/>
                </a:highlight>
                <a:latin typeface="Consolas"/>
                <a:ea typeface="Consolas"/>
                <a:cs typeface="Consolas"/>
                <a:sym typeface="Consolas"/>
              </a:rPr>
              <a:t>[On Landing]</a:t>
            </a:r>
            <a:r>
              <a:rPr lang="en-US" sz="2367">
                <a:solidFill>
                  <a:srgbClr val="404155"/>
                </a:solidFill>
                <a:highlight>
                  <a:srgbClr val="ECECF2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2367">
                <a:solidFill>
                  <a:srgbClr val="404155"/>
                </a:solidFill>
                <a:highlight>
                  <a:srgbClr val="ECECF2"/>
                </a:highlight>
                <a:latin typeface="Consolas"/>
                <a:ea typeface="Consolas"/>
                <a:cs typeface="Consolas"/>
                <a:sym typeface="Consolas"/>
              </a:rPr>
              <a:t>Solution</a:t>
            </a:r>
            <a:endParaRPr b="0" i="0" sz="2367" u="none" cap="none" strike="noStrike"/>
          </a:p>
        </p:txBody>
      </p:sp>
      <p:sp>
        <p:nvSpPr>
          <p:cNvPr id="227" name="Google Shape;227;p24"/>
          <p:cNvSpPr txBox="1"/>
          <p:nvPr/>
        </p:nvSpPr>
        <p:spPr>
          <a:xfrm>
            <a:off x="-14401800" y="0"/>
            <a:ext cx="14472000" cy="79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✅ What the Program Does</a:t>
            </a:r>
            <a:endParaRPr b="1" sz="20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Trigger</a:t>
            </a:r>
            <a:r>
              <a:rPr lang="en-US" sz="1800">
                <a:solidFill>
                  <a:schemeClr val="dk1"/>
                </a:solidFill>
              </a:rPr>
              <a:t>: It runs </a:t>
            </a:r>
            <a:r>
              <a:rPr b="1" lang="en-US" sz="1800">
                <a:solidFill>
                  <a:schemeClr val="dk1"/>
                </a:solidFill>
              </a:rPr>
              <a:t>when the robot lands</a:t>
            </a:r>
            <a:r>
              <a:rPr lang="en-US" sz="1800">
                <a:solidFill>
                  <a:schemeClr val="dk1"/>
                </a:solidFill>
              </a:rPr>
              <a:t> (using the "on landing" event).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Actions</a:t>
            </a:r>
            <a:r>
              <a:rPr lang="en-US" sz="1800">
                <a:solidFill>
                  <a:schemeClr val="dk1"/>
                </a:solidFill>
              </a:rPr>
              <a:t>: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Turns on the main LED.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Plays a sound.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Adds 1 to the variable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TotalEvents</a:t>
            </a:r>
            <a:r>
              <a:rPr lang="en-US" sz="1800">
                <a:solidFill>
                  <a:schemeClr val="dk1"/>
                </a:solidFill>
              </a:rPr>
              <a:t>.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Displays two scrolling messages: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-US" sz="1800">
                <a:solidFill>
                  <a:schemeClr val="dk1"/>
                </a:solidFill>
              </a:rPr>
              <a:t>One showing the updated total number of landings.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-US" sz="1800">
                <a:solidFill>
                  <a:schemeClr val="dk1"/>
                </a:solidFill>
              </a:rPr>
              <a:t>One showing the impact value from the accelerometer.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🧪 Key Things That Make It Work</a:t>
            </a:r>
            <a:endParaRPr b="1" sz="20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The variable </a:t>
            </a:r>
            <a:r>
              <a:rPr b="1"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TotalEvents</a:t>
            </a:r>
            <a:r>
              <a:rPr b="1" lang="en-US" sz="1800">
                <a:solidFill>
                  <a:schemeClr val="dk1"/>
                </a:solidFill>
              </a:rPr>
              <a:t> must be created beforehand</a:t>
            </a:r>
            <a:r>
              <a:rPr lang="en-US" sz="1800">
                <a:solidFill>
                  <a:schemeClr val="dk1"/>
                </a:solidFill>
              </a:rPr>
              <a:t> (usually in the "on start" block).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The robot must be able to detect a </a:t>
            </a:r>
            <a:r>
              <a:rPr b="1" lang="en-US" sz="1800">
                <a:solidFill>
                  <a:schemeClr val="dk1"/>
                </a:solidFill>
              </a:rPr>
              <a:t>landing event</a:t>
            </a:r>
            <a:r>
              <a:rPr lang="en-US" sz="1800">
                <a:solidFill>
                  <a:schemeClr val="dk1"/>
                </a:solidFill>
              </a:rPr>
              <a:t> — this depends on how it's being used (e.g., dropped, bumped, or rolled).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The </a:t>
            </a:r>
            <a:r>
              <a:rPr b="1" lang="en-US" sz="1800">
                <a:solidFill>
                  <a:schemeClr val="dk1"/>
                </a:solidFill>
              </a:rPr>
              <a:t>accelerometer</a:t>
            </a:r>
            <a:r>
              <a:rPr lang="en-US" sz="1800">
                <a:solidFill>
                  <a:schemeClr val="dk1"/>
                </a:solidFill>
              </a:rPr>
              <a:t> must be active and able to measure impact.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🛠️ Suggestions to Ensure It Works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If you're testing this in class: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Make sure the robot is moving in a way that triggers the </a:t>
            </a:r>
            <a:r>
              <a:rPr b="1" lang="en-US" sz="1800">
                <a:solidFill>
                  <a:schemeClr val="dk1"/>
                </a:solidFill>
              </a:rPr>
              <a:t>landing sensor</a:t>
            </a:r>
            <a:r>
              <a:rPr lang="en-US" sz="1800">
                <a:solidFill>
                  <a:schemeClr val="dk1"/>
                </a:solidFill>
              </a:rPr>
              <a:t>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Use the </a:t>
            </a:r>
            <a:r>
              <a:rPr b="1" lang="en-US" sz="1800">
                <a:solidFill>
                  <a:schemeClr val="dk1"/>
                </a:solidFill>
              </a:rPr>
              <a:t>"on start" block</a:t>
            </a:r>
            <a:r>
              <a:rPr lang="en-US" sz="1800">
                <a:solidFill>
                  <a:schemeClr val="dk1"/>
                </a:solidFill>
              </a:rPr>
              <a:t> to initialize </a:t>
            </a:r>
            <a:r>
              <a:rPr lang="en-US" sz="1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TotalEvents</a:t>
            </a:r>
            <a:r>
              <a:rPr lang="en-US" sz="1800">
                <a:solidFill>
                  <a:schemeClr val="dk1"/>
                </a:solidFill>
              </a:rPr>
              <a:t> to 0.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Test with small drops or bumps to see if the landing event is triggered.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5" title="IMG_363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8200"/>
            <a:ext cx="14142474" cy="585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5"/>
          <p:cNvSpPr/>
          <p:nvPr/>
        </p:nvSpPr>
        <p:spPr>
          <a:xfrm>
            <a:off x="524824" y="252525"/>
            <a:ext cx="55002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368"/>
              <a:buFont typeface="Consolas"/>
              <a:buNone/>
            </a:pPr>
            <a:r>
              <a:rPr b="0" i="0" lang="en-US" sz="2367" u="none" cap="none" strike="noStrike">
                <a:solidFill>
                  <a:srgbClr val="404155"/>
                </a:solidFill>
                <a:highlight>
                  <a:srgbClr val="ECECF2"/>
                </a:highlight>
                <a:latin typeface="Consolas"/>
                <a:ea typeface="Consolas"/>
                <a:cs typeface="Consolas"/>
                <a:sym typeface="Consolas"/>
              </a:rPr>
              <a:t>[On </a:t>
            </a:r>
            <a:r>
              <a:rPr lang="en-US" sz="2367">
                <a:solidFill>
                  <a:srgbClr val="404155"/>
                </a:solidFill>
                <a:highlight>
                  <a:srgbClr val="ECECF2"/>
                </a:highlight>
                <a:latin typeface="Consolas"/>
                <a:ea typeface="Consolas"/>
                <a:cs typeface="Consolas"/>
                <a:sym typeface="Consolas"/>
              </a:rPr>
              <a:t>Freefall</a:t>
            </a:r>
            <a:r>
              <a:rPr b="0" i="0" lang="en-US" sz="2367" u="none" cap="none" strike="noStrike">
                <a:solidFill>
                  <a:srgbClr val="404155"/>
                </a:solidFill>
                <a:highlight>
                  <a:srgbClr val="ECECF2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-US" sz="2367">
                <a:solidFill>
                  <a:srgbClr val="404155"/>
                </a:solidFill>
                <a:highlight>
                  <a:srgbClr val="ECECF2"/>
                </a:highlight>
                <a:latin typeface="Consolas"/>
                <a:ea typeface="Consolas"/>
                <a:cs typeface="Consolas"/>
                <a:sym typeface="Consolas"/>
              </a:rPr>
              <a:t> Solution</a:t>
            </a:r>
            <a:endParaRPr b="0" i="0" sz="2367" u="none" cap="none" strike="noStrike"/>
          </a:p>
        </p:txBody>
      </p:sp>
      <p:sp>
        <p:nvSpPr>
          <p:cNvPr id="235" name="Google Shape;235;p25"/>
          <p:cNvSpPr txBox="1"/>
          <p:nvPr/>
        </p:nvSpPr>
        <p:spPr>
          <a:xfrm>
            <a:off x="-12115800" y="0"/>
            <a:ext cx="13984800" cy="75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🧠 What It Does</a:t>
            </a:r>
            <a:endParaRPr b="1" sz="21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b="1" lang="en-US" sz="1900">
                <a:solidFill>
                  <a:schemeClr val="dk1"/>
                </a:solidFill>
              </a:rPr>
              <a:t>Detects a fall</a:t>
            </a:r>
            <a:r>
              <a:rPr lang="en-US" sz="1900">
                <a:solidFill>
                  <a:schemeClr val="dk1"/>
                </a:solidFill>
              </a:rPr>
              <a:t> using the robot’s motion sensor.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b="1" lang="en-US" sz="1900">
                <a:solidFill>
                  <a:schemeClr val="dk1"/>
                </a:solidFill>
              </a:rPr>
              <a:t>Turns on the main LED</a:t>
            </a:r>
            <a:r>
              <a:rPr lang="en-US" sz="1900">
                <a:solidFill>
                  <a:schemeClr val="dk1"/>
                </a:solidFill>
              </a:rPr>
              <a:t> (light).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b="1" lang="en-US" sz="1900">
                <a:solidFill>
                  <a:schemeClr val="dk1"/>
                </a:solidFill>
              </a:rPr>
              <a:t>Adds 1 to a counter</a:t>
            </a:r>
            <a:r>
              <a:rPr lang="en-US" sz="1900">
                <a:solidFill>
                  <a:schemeClr val="dk1"/>
                </a:solidFill>
              </a:rPr>
              <a:t> called </a:t>
            </a:r>
            <a:r>
              <a:rPr lang="en-US" sz="1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TotalEvents</a:t>
            </a:r>
            <a:r>
              <a:rPr lang="en-US" sz="1900">
                <a:solidFill>
                  <a:schemeClr val="dk1"/>
                </a:solidFill>
              </a:rPr>
              <a:t> — this keeps track of how many times the robot has fallen.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b="1" lang="en-US" sz="1900">
                <a:solidFill>
                  <a:schemeClr val="dk1"/>
                </a:solidFill>
              </a:rPr>
              <a:t>Shows a message</a:t>
            </a:r>
            <a:r>
              <a:rPr lang="en-US" sz="1900">
                <a:solidFill>
                  <a:schemeClr val="dk1"/>
                </a:solidFill>
              </a:rPr>
              <a:t> on the robot’s screen:</a:t>
            </a:r>
            <a:endParaRPr sz="1900">
              <a:solidFill>
                <a:schemeClr val="dk1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en-US" sz="1900">
                <a:solidFill>
                  <a:schemeClr val="dk1"/>
                </a:solidFill>
              </a:rPr>
              <a:t>First message:</a:t>
            </a:r>
            <a:br>
              <a:rPr lang="en-US" sz="1900">
                <a:solidFill>
                  <a:schemeClr val="dk1"/>
                </a:solidFill>
              </a:rPr>
            </a:br>
            <a:br>
              <a:rPr lang="en-US" sz="1900">
                <a:solidFill>
                  <a:schemeClr val="dk1"/>
                </a:solidFill>
              </a:rPr>
            </a:br>
            <a:r>
              <a:rPr lang="en-US" sz="1900">
                <a:solidFill>
                  <a:schemeClr val="dk1"/>
                </a:solidFill>
              </a:rPr>
              <a:t> “Total [number of falls]”</a:t>
            </a:r>
            <a:br>
              <a:rPr lang="en-US" sz="1900">
                <a:solidFill>
                  <a:schemeClr val="dk1"/>
                </a:solidFill>
              </a:rPr>
            </a:br>
            <a:br>
              <a:rPr lang="en-US" sz="1900">
                <a:solidFill>
                  <a:schemeClr val="dk1"/>
                </a:solidFill>
              </a:rPr>
            </a:br>
            <a:endParaRPr sz="1900">
              <a:solidFill>
                <a:schemeClr val="dk1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en-US" sz="1900">
                <a:solidFill>
                  <a:schemeClr val="dk1"/>
                </a:solidFill>
              </a:rPr>
              <a:t>Second message:</a:t>
            </a:r>
            <a:br>
              <a:rPr lang="en-US" sz="1900">
                <a:solidFill>
                  <a:schemeClr val="dk1"/>
                </a:solidFill>
              </a:rPr>
            </a:br>
            <a:br>
              <a:rPr lang="en-US" sz="1900">
                <a:solidFill>
                  <a:schemeClr val="dk1"/>
                </a:solidFill>
              </a:rPr>
            </a:br>
            <a:r>
              <a:rPr lang="en-US" sz="1900">
                <a:solidFill>
                  <a:schemeClr val="dk1"/>
                </a:solidFill>
              </a:rPr>
              <a:t> “Velocity [how fast it was falling]”</a:t>
            </a:r>
            <a:br>
              <a:rPr lang="en-US" sz="1900">
                <a:solidFill>
                  <a:schemeClr val="dk1"/>
                </a:solidFill>
              </a:rPr>
            </a:br>
            <a:br>
              <a:rPr lang="en-US" sz="1900">
                <a:solidFill>
                  <a:schemeClr val="dk1"/>
                </a:solidFill>
              </a:rPr>
            </a:b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🧪 What You’re Teaching</a:t>
            </a:r>
            <a:endParaRPr b="1" sz="21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en-US" sz="1900">
                <a:solidFill>
                  <a:schemeClr val="dk1"/>
                </a:solidFill>
              </a:rPr>
              <a:t>Sensors</a:t>
            </a:r>
            <a:r>
              <a:rPr lang="en-US" sz="1900">
                <a:solidFill>
                  <a:schemeClr val="dk1"/>
                </a:solidFill>
              </a:rPr>
              <a:t> detect motion (falling).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en-US" sz="1900">
                <a:solidFill>
                  <a:schemeClr val="dk1"/>
                </a:solidFill>
              </a:rPr>
              <a:t>Variables</a:t>
            </a:r>
            <a:r>
              <a:rPr lang="en-US" sz="1900">
                <a:solidFill>
                  <a:schemeClr val="dk1"/>
                </a:solidFill>
              </a:rPr>
              <a:t> store data (how many falls).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en-US" sz="1900">
                <a:solidFill>
                  <a:schemeClr val="dk1"/>
                </a:solidFill>
              </a:rPr>
              <a:t>Outputs</a:t>
            </a:r>
            <a:r>
              <a:rPr lang="en-US" sz="1900">
                <a:solidFill>
                  <a:schemeClr val="dk1"/>
                </a:solidFill>
              </a:rPr>
              <a:t> show results (light and scrolling messages).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"/>
          <p:cNvSpPr/>
          <p:nvPr/>
        </p:nvSpPr>
        <p:spPr>
          <a:xfrm>
            <a:off x="793790" y="475774"/>
            <a:ext cx="63636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3550"/>
              <a:buFont typeface="Alexandria"/>
              <a:buNone/>
            </a:pPr>
            <a:r>
              <a:rPr b="0" i="0" lang="en-US" sz="35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Prove Your Variable Mastery!</a:t>
            </a:r>
            <a:endParaRPr b="0" i="0" sz="3550" u="none" cap="none" strike="noStrike"/>
          </a:p>
        </p:txBody>
      </p:sp>
      <p:sp>
        <p:nvSpPr>
          <p:cNvPr id="242" name="Google Shape;242;p26"/>
          <p:cNvSpPr/>
          <p:nvPr/>
        </p:nvSpPr>
        <p:spPr>
          <a:xfrm>
            <a:off x="793790" y="1269563"/>
            <a:ext cx="38688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650"/>
              <a:buFont typeface="Alexandria"/>
              <a:buNone/>
            </a:pPr>
            <a:r>
              <a:rPr b="0" i="0" lang="en-US" sz="26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Assessment Questions:</a:t>
            </a:r>
            <a:endParaRPr b="0" i="0" sz="2650" u="none" cap="none" strike="noStrike"/>
          </a:p>
        </p:txBody>
      </p:sp>
      <p:sp>
        <p:nvSpPr>
          <p:cNvPr id="243" name="Google Shape;243;p26"/>
          <p:cNvSpPr/>
          <p:nvPr/>
        </p:nvSpPr>
        <p:spPr>
          <a:xfrm>
            <a:off x="793790" y="2035016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Char char="•"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How do variables help programs remember information between events?</a:t>
            </a:r>
            <a:endParaRPr b="0" i="0" sz="1750" u="none" cap="none" strike="noStrike"/>
          </a:p>
        </p:txBody>
      </p:sp>
      <p:sp>
        <p:nvSpPr>
          <p:cNvPr id="244" name="Google Shape;244;p26"/>
          <p:cNvSpPr/>
          <p:nvPr/>
        </p:nvSpPr>
        <p:spPr>
          <a:xfrm>
            <a:off x="793790" y="2477214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Char char="•"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What's the difference between a number in your program (like "5") and a variable?</a:t>
            </a:r>
            <a:endParaRPr b="0" i="0" sz="1750" u="none" cap="none" strike="noStrike"/>
          </a:p>
        </p:txBody>
      </p:sp>
      <p:sp>
        <p:nvSpPr>
          <p:cNvPr id="245" name="Google Shape;245;p26"/>
          <p:cNvSpPr/>
          <p:nvPr/>
        </p:nvSpPr>
        <p:spPr>
          <a:xfrm>
            <a:off x="793790" y="2919413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Char char="•"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Why might games need multiple variables instead of just one?</a:t>
            </a:r>
            <a:endParaRPr b="0" i="0" sz="1750" u="none" cap="none" strike="noStrike"/>
          </a:p>
        </p:txBody>
      </p:sp>
      <p:sp>
        <p:nvSpPr>
          <p:cNvPr id="246" name="Google Shape;246;p26"/>
          <p:cNvSpPr/>
          <p:nvPr/>
        </p:nvSpPr>
        <p:spPr>
          <a:xfrm>
            <a:off x="793790" y="3361611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Char char="•"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How could variables improve your previous Sphero programs?</a:t>
            </a:r>
            <a:endParaRPr b="0" i="0" sz="1750" u="none" cap="none" strike="noStrike"/>
          </a:p>
        </p:txBody>
      </p:sp>
      <p:sp>
        <p:nvSpPr>
          <p:cNvPr id="247" name="Google Shape;247;p26"/>
          <p:cNvSpPr/>
          <p:nvPr/>
        </p:nvSpPr>
        <p:spPr>
          <a:xfrm>
            <a:off x="793790" y="4445675"/>
            <a:ext cx="48651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650"/>
              <a:buFont typeface="Alexandria"/>
              <a:buNone/>
            </a:pPr>
            <a:r>
              <a:rPr b="0" i="0" lang="en-US" sz="26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Exit Ticket - Complete These:</a:t>
            </a:r>
            <a:endParaRPr b="0" i="0" sz="2650" u="none" cap="none" strike="noStrike"/>
          </a:p>
        </p:txBody>
      </p:sp>
      <p:sp>
        <p:nvSpPr>
          <p:cNvPr id="248" name="Google Shape;248;p26"/>
          <p:cNvSpPr/>
          <p:nvPr/>
        </p:nvSpPr>
        <p:spPr>
          <a:xfrm>
            <a:off x="793790" y="5363527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Variables are like </a:t>
            </a:r>
            <a:r>
              <a:rPr b="0" i="0" lang="en-US" sz="1750" u="none" cap="none" strike="noStrike">
                <a:solidFill>
                  <a:srgbClr val="1B54DA"/>
                </a:solidFill>
                <a:latin typeface="Nobile"/>
                <a:ea typeface="Nobile"/>
                <a:cs typeface="Nobile"/>
                <a:sym typeface="Nobile"/>
              </a:rPr>
              <a:t>_________</a:t>
            </a: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that can hold different </a:t>
            </a:r>
            <a:r>
              <a:rPr b="0" i="0" lang="en-US" sz="1750" u="none" cap="none" strike="noStrike">
                <a:solidFill>
                  <a:srgbClr val="1B54DA"/>
                </a:solidFill>
                <a:latin typeface="Nobile"/>
                <a:ea typeface="Nobile"/>
                <a:cs typeface="Nobile"/>
                <a:sym typeface="Nobile"/>
              </a:rPr>
              <a:t>_________</a:t>
            </a:r>
            <a:endParaRPr b="0" i="0" sz="1750" u="none" cap="none" strike="noStrike"/>
          </a:p>
        </p:txBody>
      </p:sp>
      <p:sp>
        <p:nvSpPr>
          <p:cNvPr id="249" name="Google Shape;249;p26"/>
          <p:cNvSpPr/>
          <p:nvPr/>
        </p:nvSpPr>
        <p:spPr>
          <a:xfrm>
            <a:off x="793790" y="5805726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One real-world device that uses variables to count things: </a:t>
            </a:r>
            <a:r>
              <a:rPr b="0" i="0" lang="en-US" sz="1750" u="none" cap="none" strike="noStrike">
                <a:solidFill>
                  <a:srgbClr val="1B54DA"/>
                </a:solidFill>
                <a:latin typeface="Nobile"/>
                <a:ea typeface="Nobile"/>
                <a:cs typeface="Nobile"/>
                <a:sym typeface="Nobile"/>
              </a:rPr>
              <a:t>_________</a:t>
            </a:r>
            <a:endParaRPr b="0" i="0" sz="1750" u="none" cap="none" strike="noStrike"/>
          </a:p>
        </p:txBody>
      </p:sp>
      <p:sp>
        <p:nvSpPr>
          <p:cNvPr id="250" name="Google Shape;250;p26"/>
          <p:cNvSpPr/>
          <p:nvPr/>
        </p:nvSpPr>
        <p:spPr>
          <a:xfrm>
            <a:off x="793790" y="6247924"/>
            <a:ext cx="1304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Char char="•"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The most useful thing about variables is: _________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/>
          <p:nvPr/>
        </p:nvSpPr>
        <p:spPr>
          <a:xfrm>
            <a:off x="575548" y="452199"/>
            <a:ext cx="4398407" cy="4110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9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550"/>
              <a:buFont typeface="Alexandria"/>
              <a:buNone/>
            </a:pPr>
            <a:r>
              <a:rPr b="0" i="0" lang="en-US" sz="25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Prove It Task - Choose One:</a:t>
            </a:r>
            <a:endParaRPr b="0" i="0" sz="2550" u="none" cap="none" strike="noStrike"/>
          </a:p>
        </p:txBody>
      </p:sp>
      <p:sp>
        <p:nvSpPr>
          <p:cNvPr id="257" name="Google Shape;257;p27"/>
          <p:cNvSpPr/>
          <p:nvPr/>
        </p:nvSpPr>
        <p:spPr>
          <a:xfrm>
            <a:off x="575548" y="1192054"/>
            <a:ext cx="657701" cy="986671"/>
          </a:xfrm>
          <a:prstGeom prst="roundRect">
            <a:avLst>
              <a:gd fmla="val 360055" name="adj"/>
            </a:avLst>
          </a:prstGeom>
          <a:solidFill>
            <a:srgbClr val="D2DDF9"/>
          </a:solidFill>
          <a:ln cap="flat" cmpd="sng" w="9525">
            <a:solidFill>
              <a:srgbClr val="B8C3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8" name="Google Shape;25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050" y="1531263"/>
            <a:ext cx="246578" cy="308253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7"/>
          <p:cNvSpPr/>
          <p:nvPr/>
        </p:nvSpPr>
        <p:spPr>
          <a:xfrm>
            <a:off x="1397675" y="1356479"/>
            <a:ext cx="2055614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00"/>
              <a:buFont typeface="Alexandria"/>
              <a:buNone/>
            </a:pPr>
            <a:r>
              <a:rPr b="0" i="0" lang="en-US" sz="16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Demonstrate</a:t>
            </a:r>
            <a:endParaRPr b="0" i="0" sz="1600" u="none" cap="none" strike="noStrike"/>
          </a:p>
        </p:txBody>
      </p:sp>
      <p:sp>
        <p:nvSpPr>
          <p:cNvPr id="260" name="Google Shape;260;p27"/>
          <p:cNvSpPr/>
          <p:nvPr/>
        </p:nvSpPr>
        <p:spPr>
          <a:xfrm>
            <a:off x="1397675" y="1712000"/>
            <a:ext cx="12657177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None/>
            </a:pP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Show your event counter and explain how the variable changes.</a:t>
            </a:r>
            <a:endParaRPr b="0" i="0" sz="1250" u="none" cap="none" strike="noStrike"/>
          </a:p>
        </p:txBody>
      </p:sp>
      <p:sp>
        <p:nvSpPr>
          <p:cNvPr id="261" name="Google Shape;261;p27"/>
          <p:cNvSpPr/>
          <p:nvPr/>
        </p:nvSpPr>
        <p:spPr>
          <a:xfrm>
            <a:off x="575548" y="2343150"/>
            <a:ext cx="657701" cy="986671"/>
          </a:xfrm>
          <a:prstGeom prst="roundRect">
            <a:avLst>
              <a:gd fmla="val 360055" name="adj"/>
            </a:avLst>
          </a:prstGeom>
          <a:solidFill>
            <a:srgbClr val="D2DDF9"/>
          </a:solidFill>
          <a:ln cap="flat" cmpd="sng" w="9525">
            <a:solidFill>
              <a:srgbClr val="B8C3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62" name="Google Shape;26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050" y="2682359"/>
            <a:ext cx="246578" cy="308253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7"/>
          <p:cNvSpPr/>
          <p:nvPr/>
        </p:nvSpPr>
        <p:spPr>
          <a:xfrm>
            <a:off x="1397675" y="2507575"/>
            <a:ext cx="2055614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00"/>
              <a:buFont typeface="Alexandria"/>
              <a:buNone/>
            </a:pPr>
            <a:r>
              <a:rPr b="0" i="0" lang="en-US" sz="16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Design</a:t>
            </a:r>
            <a:endParaRPr b="0" i="0" sz="1600" u="none" cap="none" strike="noStrike"/>
          </a:p>
        </p:txBody>
      </p:sp>
      <p:sp>
        <p:nvSpPr>
          <p:cNvPr id="264" name="Google Shape;264;p27"/>
          <p:cNvSpPr/>
          <p:nvPr/>
        </p:nvSpPr>
        <p:spPr>
          <a:xfrm>
            <a:off x="1397675" y="2863096"/>
            <a:ext cx="12657177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None/>
            </a:pP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Create a different type of counting system (timer, lives, attempts).</a:t>
            </a:r>
            <a:endParaRPr b="0" i="0" sz="1250" u="none" cap="none" strike="noStrike"/>
          </a:p>
        </p:txBody>
      </p:sp>
      <p:sp>
        <p:nvSpPr>
          <p:cNvPr id="265" name="Google Shape;265;p27"/>
          <p:cNvSpPr/>
          <p:nvPr/>
        </p:nvSpPr>
        <p:spPr>
          <a:xfrm>
            <a:off x="575548" y="3494246"/>
            <a:ext cx="657701" cy="986671"/>
          </a:xfrm>
          <a:prstGeom prst="roundRect">
            <a:avLst>
              <a:gd fmla="val 360055" name="adj"/>
            </a:avLst>
          </a:prstGeom>
          <a:solidFill>
            <a:srgbClr val="D2DDF9"/>
          </a:solidFill>
          <a:ln cap="flat" cmpd="sng" w="9525">
            <a:solidFill>
              <a:srgbClr val="B8C3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66" name="Google Shape;266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1050" y="3833455"/>
            <a:ext cx="246578" cy="308253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7"/>
          <p:cNvSpPr/>
          <p:nvPr/>
        </p:nvSpPr>
        <p:spPr>
          <a:xfrm>
            <a:off x="1397675" y="3658672"/>
            <a:ext cx="2055614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00"/>
              <a:buFont typeface="Alexandria"/>
              <a:buNone/>
            </a:pPr>
            <a:r>
              <a:rPr b="0" i="0" lang="en-US" sz="16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Test</a:t>
            </a:r>
            <a:endParaRPr b="0" i="0" sz="1600" u="none" cap="none" strike="noStrike"/>
          </a:p>
        </p:txBody>
      </p:sp>
      <p:sp>
        <p:nvSpPr>
          <p:cNvPr id="268" name="Google Shape;268;p27"/>
          <p:cNvSpPr/>
          <p:nvPr/>
        </p:nvSpPr>
        <p:spPr>
          <a:xfrm>
            <a:off x="1397675" y="4014192"/>
            <a:ext cx="12657177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None/>
            </a:pP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Help a classmate debug their variable program.</a:t>
            </a:r>
            <a:endParaRPr b="0" i="0" sz="1250" u="none" cap="none" strike="noStrike"/>
          </a:p>
        </p:txBody>
      </p:sp>
      <p:sp>
        <p:nvSpPr>
          <p:cNvPr id="269" name="Google Shape;269;p27"/>
          <p:cNvSpPr/>
          <p:nvPr/>
        </p:nvSpPr>
        <p:spPr>
          <a:xfrm>
            <a:off x="575548" y="4645343"/>
            <a:ext cx="657701" cy="986671"/>
          </a:xfrm>
          <a:prstGeom prst="roundRect">
            <a:avLst>
              <a:gd fmla="val 360055" name="adj"/>
            </a:avLst>
          </a:prstGeom>
          <a:solidFill>
            <a:srgbClr val="D2DDF9"/>
          </a:solidFill>
          <a:ln cap="flat" cmpd="sng" w="9525">
            <a:solidFill>
              <a:srgbClr val="B8C3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70" name="Google Shape;270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1050" y="4984552"/>
            <a:ext cx="246578" cy="308253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7"/>
          <p:cNvSpPr/>
          <p:nvPr/>
        </p:nvSpPr>
        <p:spPr>
          <a:xfrm>
            <a:off x="1397675" y="4809768"/>
            <a:ext cx="2055614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00"/>
              <a:buFont typeface="Alexandria"/>
              <a:buNone/>
            </a:pPr>
            <a:r>
              <a:rPr b="0" i="0" lang="en-US" sz="16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Extend</a:t>
            </a:r>
            <a:endParaRPr b="0" i="0" sz="1600" u="none" cap="none" strike="noStrike"/>
          </a:p>
        </p:txBody>
      </p:sp>
      <p:sp>
        <p:nvSpPr>
          <p:cNvPr id="272" name="Google Shape;272;p27"/>
          <p:cNvSpPr/>
          <p:nvPr/>
        </p:nvSpPr>
        <p:spPr>
          <a:xfrm>
            <a:off x="1397675" y="5165288"/>
            <a:ext cx="12657177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None/>
            </a:pP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Add an IF statement that does something special when your variable reaches 10.</a:t>
            </a:r>
            <a:endParaRPr b="0" i="0" sz="1250" u="none" cap="none" strike="noStrike"/>
          </a:p>
        </p:txBody>
      </p:sp>
      <p:sp>
        <p:nvSpPr>
          <p:cNvPr id="273" name="Google Shape;273;p27"/>
          <p:cNvSpPr/>
          <p:nvPr/>
        </p:nvSpPr>
        <p:spPr>
          <a:xfrm>
            <a:off x="575548" y="5878592"/>
            <a:ext cx="2545675" cy="308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900"/>
              <a:buFont typeface="Alexandria"/>
              <a:buNone/>
            </a:pPr>
            <a:r>
              <a:rPr b="0" i="0" lang="en-US" sz="190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Next Lesson Preview:</a:t>
            </a:r>
            <a:endParaRPr b="0" i="0" sz="1900" u="none" cap="none" strike="noStrike"/>
          </a:p>
        </p:txBody>
      </p:sp>
      <p:sp>
        <p:nvSpPr>
          <p:cNvPr id="274" name="Google Shape;274;p27"/>
          <p:cNvSpPr/>
          <p:nvPr/>
        </p:nvSpPr>
        <p:spPr>
          <a:xfrm>
            <a:off x="575548" y="6433542"/>
            <a:ext cx="13479304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1B54DA"/>
              </a:buClr>
              <a:buSzPts val="1250"/>
              <a:buFont typeface="Nobile"/>
              <a:buNone/>
            </a:pPr>
            <a:r>
              <a:rPr b="0" i="0" lang="en-US" sz="1250" u="none" cap="none" strike="noStrike">
                <a:solidFill>
                  <a:srgbClr val="1B54DA"/>
                </a:solidFill>
                <a:latin typeface="Nobile"/>
                <a:ea typeface="Nobile"/>
                <a:cs typeface="Nobile"/>
                <a:sym typeface="Nobile"/>
              </a:rPr>
              <a:t>Integration &amp; Game Development</a:t>
            </a: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- You'll combine events, variables, IF statements, and loops to create complete interactive games that others can play!</a:t>
            </a:r>
            <a:endParaRPr b="0" i="0" sz="12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880" y="875720"/>
            <a:ext cx="14142720" cy="6701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/>
          <p:nvPr/>
        </p:nvSpPr>
        <p:spPr>
          <a:xfrm>
            <a:off x="622935" y="489466"/>
            <a:ext cx="3559850" cy="444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800"/>
              <a:buFont typeface="Alexandria"/>
              <a:buNone/>
            </a:pPr>
            <a:r>
              <a:rPr b="0" i="0" lang="en-US" sz="280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Core Objectives</a:t>
            </a:r>
            <a:endParaRPr b="0" i="0" sz="2800" u="none" cap="none" strike="noStrike"/>
          </a:p>
        </p:txBody>
      </p:sp>
      <p:pic>
        <p:nvPicPr>
          <p:cNvPr descr="preencoded.png" id="75" name="Google Shape;7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935" y="1290280"/>
            <a:ext cx="3179326" cy="1964888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/>
          <p:nvPr/>
        </p:nvSpPr>
        <p:spPr>
          <a:xfrm>
            <a:off x="622935" y="3433048"/>
            <a:ext cx="2730579" cy="278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Alexandria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Understanding Variables</a:t>
            </a:r>
            <a:endParaRPr b="0" i="0" sz="1750" u="none" cap="none" strike="noStrike"/>
          </a:p>
        </p:txBody>
      </p:sp>
      <p:sp>
        <p:nvSpPr>
          <p:cNvPr id="77" name="Google Shape;77;p17"/>
          <p:cNvSpPr/>
          <p:nvPr/>
        </p:nvSpPr>
        <p:spPr>
          <a:xfrm>
            <a:off x="622935" y="3817858"/>
            <a:ext cx="3179326" cy="569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400"/>
              <a:buFont typeface="Nobile"/>
              <a:buNone/>
            </a:pPr>
            <a:r>
              <a:rPr b="0" i="0" lang="en-US" sz="14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Variables are containers that store changing information.</a:t>
            </a:r>
            <a:endParaRPr b="0" i="0" sz="1400" u="none" cap="none" strike="noStrike"/>
          </a:p>
        </p:txBody>
      </p:sp>
      <p:pic>
        <p:nvPicPr>
          <p:cNvPr descr="preencoded.png" id="78" name="Google Shape;7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670" y="1290280"/>
            <a:ext cx="3179326" cy="1964888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/>
          <p:nvPr/>
        </p:nvSpPr>
        <p:spPr>
          <a:xfrm>
            <a:off x="4024670" y="3433048"/>
            <a:ext cx="2224921" cy="278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Alexandria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Counting Systems</a:t>
            </a:r>
            <a:endParaRPr b="0" i="0" sz="1750" u="none" cap="none" strike="noStrike"/>
          </a:p>
        </p:txBody>
      </p:sp>
      <p:sp>
        <p:nvSpPr>
          <p:cNvPr id="80" name="Google Shape;80;p17"/>
          <p:cNvSpPr/>
          <p:nvPr/>
        </p:nvSpPr>
        <p:spPr>
          <a:xfrm>
            <a:off x="4024670" y="3817858"/>
            <a:ext cx="3179326" cy="569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400"/>
              <a:buFont typeface="Nobile"/>
              <a:buNone/>
            </a:pPr>
            <a:r>
              <a:rPr b="0" i="0" lang="en-US" sz="14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Create event-driven counting systems using variables.</a:t>
            </a:r>
            <a:endParaRPr b="0" i="0" sz="1400" u="none" cap="none" strike="noStrike"/>
          </a:p>
        </p:txBody>
      </p:sp>
      <p:pic>
        <p:nvPicPr>
          <p:cNvPr descr="preencoded.png" id="81" name="Google Shape;81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26404" y="1290280"/>
            <a:ext cx="3179326" cy="1964888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/>
          <p:nvPr/>
        </p:nvSpPr>
        <p:spPr>
          <a:xfrm>
            <a:off x="7426404" y="3433048"/>
            <a:ext cx="2224921" cy="278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Alexandria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Displaying Data</a:t>
            </a:r>
            <a:endParaRPr b="0" i="0" sz="1750" u="none" cap="none" strike="noStrike"/>
          </a:p>
        </p:txBody>
      </p:sp>
      <p:sp>
        <p:nvSpPr>
          <p:cNvPr id="83" name="Google Shape;83;p17"/>
          <p:cNvSpPr/>
          <p:nvPr/>
        </p:nvSpPr>
        <p:spPr>
          <a:xfrm>
            <a:off x="7426404" y="3817858"/>
            <a:ext cx="3179326" cy="569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400"/>
              <a:buFont typeface="Nobile"/>
              <a:buNone/>
            </a:pPr>
            <a:r>
              <a:rPr b="0" i="0" lang="en-US" sz="14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Display variable values on Sphero's matrix display.</a:t>
            </a:r>
            <a:endParaRPr b="0" i="0" sz="1400" u="none" cap="none" strike="noStrike"/>
          </a:p>
        </p:txBody>
      </p:sp>
      <p:pic>
        <p:nvPicPr>
          <p:cNvPr descr="preencoded.png" id="84" name="Google Shape;84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28139" y="1290280"/>
            <a:ext cx="3179326" cy="196488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/>
          <p:nvPr/>
        </p:nvSpPr>
        <p:spPr>
          <a:xfrm>
            <a:off x="10828139" y="3433048"/>
            <a:ext cx="2224921" cy="278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Alexandria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Building Scoring</a:t>
            </a:r>
            <a:endParaRPr b="0" i="0" sz="1750" u="none" cap="none" strike="noStrike"/>
          </a:p>
        </p:txBody>
      </p:sp>
      <p:sp>
        <p:nvSpPr>
          <p:cNvPr id="86" name="Google Shape;86;p17"/>
          <p:cNvSpPr/>
          <p:nvPr/>
        </p:nvSpPr>
        <p:spPr>
          <a:xfrm>
            <a:off x="10828139" y="3817858"/>
            <a:ext cx="3179326" cy="569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400"/>
              <a:buFont typeface="Nobile"/>
              <a:buNone/>
            </a:pPr>
            <a:r>
              <a:rPr b="0" i="0" lang="en-US" sz="14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Build scoring systems that track multiple types of data.</a:t>
            </a:r>
            <a:endParaRPr b="0" i="0" sz="1400" u="none" cap="none" strike="noStrike"/>
          </a:p>
        </p:txBody>
      </p:sp>
      <p:pic>
        <p:nvPicPr>
          <p:cNvPr descr="preencoded.png" id="87" name="Google Shape;87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2935" y="4743331"/>
            <a:ext cx="3179326" cy="1964888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/>
          <p:nvPr/>
        </p:nvSpPr>
        <p:spPr>
          <a:xfrm>
            <a:off x="622935" y="6886099"/>
            <a:ext cx="2224921" cy="278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Alexandria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Real-World Use</a:t>
            </a:r>
            <a:endParaRPr b="0" i="0" sz="1750" u="none" cap="none" strike="noStrike"/>
          </a:p>
        </p:txBody>
      </p:sp>
      <p:sp>
        <p:nvSpPr>
          <p:cNvPr id="89" name="Google Shape;89;p17"/>
          <p:cNvSpPr/>
          <p:nvPr/>
        </p:nvSpPr>
        <p:spPr>
          <a:xfrm>
            <a:off x="622935" y="7270909"/>
            <a:ext cx="3179326" cy="569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400"/>
              <a:buFont typeface="Nobile"/>
              <a:buNone/>
            </a:pPr>
            <a:r>
              <a:rPr b="0" i="0" lang="en-US" sz="14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Recognize how devices around us use variables to remember things.</a:t>
            </a:r>
            <a:endParaRPr b="0" i="0" sz="14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5" name="Google Shape;9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34638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6" name="Google Shape;9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21116" y="230862"/>
            <a:ext cx="4388048" cy="300216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/>
          <p:nvPr/>
        </p:nvSpPr>
        <p:spPr>
          <a:xfrm>
            <a:off x="646509" y="3971925"/>
            <a:ext cx="3694867" cy="4617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900"/>
              <a:buFont typeface="Alexandria"/>
              <a:buNone/>
            </a:pPr>
            <a:r>
              <a:rPr b="0" i="0" lang="en-US" sz="290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What are Variables?</a:t>
            </a:r>
            <a:endParaRPr b="0" i="0" sz="2900" u="none" cap="none" strike="noStrike"/>
          </a:p>
        </p:txBody>
      </p:sp>
      <p:sp>
        <p:nvSpPr>
          <p:cNvPr id="98" name="Google Shape;98;p18"/>
          <p:cNvSpPr/>
          <p:nvPr/>
        </p:nvSpPr>
        <p:spPr>
          <a:xfrm>
            <a:off x="646509" y="4618315"/>
            <a:ext cx="4701302" cy="3464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150"/>
              <a:buFont typeface="Alexandria"/>
              <a:buNone/>
            </a:pPr>
            <a:r>
              <a:rPr b="0" i="0" lang="en-US" sz="21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Variables: Your Program's </a:t>
            </a:r>
            <a:r>
              <a:rPr b="0" i="0" lang="en-US" sz="2150" u="none" cap="none" strike="noStrike">
                <a:solidFill>
                  <a:srgbClr val="1B54DA"/>
                </a:solidFill>
                <a:latin typeface="Alexandria"/>
                <a:ea typeface="Alexandria"/>
                <a:cs typeface="Alexandria"/>
                <a:sym typeface="Alexandria"/>
              </a:rPr>
              <a:t>Memory</a:t>
            </a:r>
            <a:endParaRPr b="0" i="0" sz="2150" u="none" cap="none" strike="noStrike"/>
          </a:p>
        </p:txBody>
      </p:sp>
      <p:sp>
        <p:nvSpPr>
          <p:cNvPr id="99" name="Google Shape;99;p18"/>
          <p:cNvSpPr/>
          <p:nvPr/>
        </p:nvSpPr>
        <p:spPr>
          <a:xfrm>
            <a:off x="646509" y="5241846"/>
            <a:ext cx="13337381" cy="5912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450"/>
              <a:buFont typeface="Nobile"/>
              <a:buNone/>
            </a:pPr>
            <a:r>
              <a:rPr b="0" i="0" lang="en-US" sz="14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Think of variables like labeled boxes that can hold different information. Just like you might label a box for "toys" or "books," programs use variables to label and store specific types of data. Here are some common examples:</a:t>
            </a:r>
            <a:endParaRPr b="0" i="0" sz="1450" u="none" cap="none" strike="noStrike"/>
          </a:p>
        </p:txBody>
      </p:sp>
      <p:pic>
        <p:nvPicPr>
          <p:cNvPr descr="preencoded.png" id="100" name="Google Shape;100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6509" y="6040874"/>
            <a:ext cx="461843" cy="461843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/>
          <p:nvPr/>
        </p:nvSpPr>
        <p:spPr>
          <a:xfrm>
            <a:off x="646509" y="6733580"/>
            <a:ext cx="2309217" cy="2887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800"/>
              <a:buFont typeface="Alexandria"/>
              <a:buNone/>
            </a:pPr>
            <a:r>
              <a:rPr b="0" i="0" lang="en-US" sz="18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Score Box</a:t>
            </a:r>
            <a:endParaRPr b="0" i="0" sz="1800" u="none" cap="none" strike="noStrike"/>
          </a:p>
        </p:txBody>
      </p:sp>
      <p:sp>
        <p:nvSpPr>
          <p:cNvPr id="102" name="Google Shape;102;p18"/>
          <p:cNvSpPr/>
          <p:nvPr/>
        </p:nvSpPr>
        <p:spPr>
          <a:xfrm>
            <a:off x="646509" y="7133153"/>
            <a:ext cx="4291846" cy="5912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450"/>
              <a:buFont typeface="Nobile"/>
              <a:buNone/>
            </a:pPr>
            <a:r>
              <a:rPr b="0" i="0" lang="en-US" sz="14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This box holds your current points, like 0, 5, 23, or 150.</a:t>
            </a:r>
            <a:endParaRPr b="0" i="0" sz="1450" u="none" cap="none" strike="noStrike"/>
          </a:p>
        </p:txBody>
      </p:sp>
      <p:pic>
        <p:nvPicPr>
          <p:cNvPr descr="preencoded.png" id="103" name="Google Shape;103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69218" y="6040874"/>
            <a:ext cx="461843" cy="46184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/>
          <p:nvPr/>
        </p:nvSpPr>
        <p:spPr>
          <a:xfrm>
            <a:off x="5169218" y="6733580"/>
            <a:ext cx="2309217" cy="2887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800"/>
              <a:buFont typeface="Alexandria"/>
              <a:buNone/>
            </a:pPr>
            <a:r>
              <a:rPr b="0" i="0" lang="en-US" sz="18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Timer Box</a:t>
            </a:r>
            <a:endParaRPr b="0" i="0" sz="1800" u="none" cap="none" strike="noStrike"/>
          </a:p>
        </p:txBody>
      </p:sp>
      <p:sp>
        <p:nvSpPr>
          <p:cNvPr id="105" name="Google Shape;105;p18"/>
          <p:cNvSpPr/>
          <p:nvPr/>
        </p:nvSpPr>
        <p:spPr>
          <a:xfrm>
            <a:off x="5169218" y="7133153"/>
            <a:ext cx="4291846" cy="5912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450"/>
              <a:buFont typeface="Nobile"/>
              <a:buNone/>
            </a:pPr>
            <a:r>
              <a:rPr b="0" i="0" lang="en-US" sz="14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This box keeps track of time, such as seconds elapsed (0, 1, 2, 3...).</a:t>
            </a:r>
            <a:endParaRPr b="0" i="0" sz="1450" u="none" cap="none" strike="noStrike"/>
          </a:p>
        </p:txBody>
      </p:sp>
      <p:pic>
        <p:nvPicPr>
          <p:cNvPr descr="preencoded.png" id="106" name="Google Shape;106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691926" y="6040874"/>
            <a:ext cx="461843" cy="461843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/>
          <p:nvPr/>
        </p:nvSpPr>
        <p:spPr>
          <a:xfrm>
            <a:off x="9691926" y="6733580"/>
            <a:ext cx="2309217" cy="2887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800"/>
              <a:buFont typeface="Alexandria"/>
              <a:buNone/>
            </a:pPr>
            <a:r>
              <a:rPr b="0" i="0" lang="en-US" sz="18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Lives Box</a:t>
            </a:r>
            <a:endParaRPr b="0" i="0" sz="1800" u="none" cap="none" strike="noStrike"/>
          </a:p>
        </p:txBody>
      </p:sp>
      <p:sp>
        <p:nvSpPr>
          <p:cNvPr id="108" name="Google Shape;108;p18"/>
          <p:cNvSpPr/>
          <p:nvPr/>
        </p:nvSpPr>
        <p:spPr>
          <a:xfrm>
            <a:off x="9691926" y="7133153"/>
            <a:ext cx="4291965" cy="5912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450"/>
              <a:buFont typeface="Nobile"/>
              <a:buNone/>
            </a:pPr>
            <a:r>
              <a:rPr b="0" i="0" lang="en-US" sz="14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This box stores the number of remaining attempts, like 3, 2, 1, or 0.</a:t>
            </a:r>
            <a:endParaRPr b="0" i="0" sz="14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/>
          <p:nvPr/>
        </p:nvSpPr>
        <p:spPr>
          <a:xfrm>
            <a:off x="575548" y="237887"/>
            <a:ext cx="45852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9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550"/>
              <a:buFont typeface="Alexandria"/>
              <a:buNone/>
            </a:pPr>
            <a:r>
              <a:rPr b="0" i="0" lang="en-US" sz="25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Why Do We Need Variables?</a:t>
            </a:r>
            <a:endParaRPr b="0" i="0" sz="2550" u="none" cap="none" strike="noStrike"/>
          </a:p>
        </p:txBody>
      </p:sp>
      <p:sp>
        <p:nvSpPr>
          <p:cNvPr id="115" name="Google Shape;115;p19"/>
          <p:cNvSpPr/>
          <p:nvPr/>
        </p:nvSpPr>
        <p:spPr>
          <a:xfrm>
            <a:off x="575548" y="1610201"/>
            <a:ext cx="40878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600"/>
              <a:buFont typeface="Alexandria"/>
              <a:buNone/>
            </a:pPr>
            <a:r>
              <a:rPr b="0" i="0" lang="en-US" sz="160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Without Variables: Instant Forgetfulness</a:t>
            </a:r>
            <a:endParaRPr b="0" i="0" sz="1600" u="none" cap="none" strike="noStrike"/>
          </a:p>
        </p:txBody>
      </p:sp>
      <p:pic>
        <p:nvPicPr>
          <p:cNvPr descr="preencoded.png" id="116" name="Google Shape;11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550" y="1980598"/>
            <a:ext cx="5220299" cy="522029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/>
          <p:nvPr/>
        </p:nvSpPr>
        <p:spPr>
          <a:xfrm>
            <a:off x="575548" y="7404378"/>
            <a:ext cx="65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None/>
            </a:pP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A collision happens, the program reacts by flashing red, but then immediately forgets that anything happened. No record, no progress.</a:t>
            </a:r>
            <a:endParaRPr b="0" i="0" sz="1250" u="none" cap="none" strike="noStrike"/>
          </a:p>
        </p:txBody>
      </p:sp>
      <p:sp>
        <p:nvSpPr>
          <p:cNvPr id="118" name="Google Shape;118;p19"/>
          <p:cNvSpPr/>
          <p:nvPr/>
        </p:nvSpPr>
        <p:spPr>
          <a:xfrm>
            <a:off x="7523440" y="1457801"/>
            <a:ext cx="38181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600"/>
              <a:buFont typeface="Alexandria"/>
              <a:buNone/>
            </a:pPr>
            <a:r>
              <a:rPr b="0" i="0" lang="en-US" sz="160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With Variables: Memory and Progress</a:t>
            </a:r>
            <a:endParaRPr b="0" i="0" sz="1600" u="none" cap="none" strike="noStrike"/>
          </a:p>
        </p:txBody>
      </p:sp>
      <p:pic>
        <p:nvPicPr>
          <p:cNvPr descr="preencoded.png" id="119" name="Google Shape;11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3448" y="1987849"/>
            <a:ext cx="5477476" cy="547747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/>
          <p:nvPr/>
        </p:nvSpPr>
        <p:spPr>
          <a:xfrm>
            <a:off x="7523440" y="7556778"/>
            <a:ext cx="65391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None/>
            </a:pP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A collision occurs, the program flashes red, and then adds 1 to a "collision count" variable. It remembers the total, allowing for game progression or tracking.</a:t>
            </a:r>
            <a:endParaRPr b="0" i="0" sz="1250" u="none" cap="none" strike="noStrike"/>
          </a:p>
        </p:txBody>
      </p:sp>
      <p:sp>
        <p:nvSpPr>
          <p:cNvPr id="121" name="Google Shape;121;p19"/>
          <p:cNvSpPr/>
          <p:nvPr/>
        </p:nvSpPr>
        <p:spPr>
          <a:xfrm>
            <a:off x="575548" y="10153769"/>
            <a:ext cx="2466737" cy="308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</a:pPr>
            <a:r>
              <a:t/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/>
          <p:nvPr/>
        </p:nvSpPr>
        <p:spPr>
          <a:xfrm>
            <a:off x="764143" y="774621"/>
            <a:ext cx="3497223" cy="409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9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550"/>
              <a:buFont typeface="Alexandria"/>
              <a:buNone/>
            </a:pPr>
            <a:r>
              <a:rPr b="0" i="0" lang="en-US" sz="25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Real-World Examples</a:t>
            </a:r>
            <a:endParaRPr b="0" i="0" sz="2550" u="none" cap="none" strike="noStrike"/>
          </a:p>
        </p:txBody>
      </p:sp>
      <p:sp>
        <p:nvSpPr>
          <p:cNvPr id="128" name="Google Shape;128;p20"/>
          <p:cNvSpPr/>
          <p:nvPr/>
        </p:nvSpPr>
        <p:spPr>
          <a:xfrm>
            <a:off x="764143" y="1620560"/>
            <a:ext cx="13102114" cy="3493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00"/>
              <a:buFont typeface="Nobile"/>
              <a:buNone/>
            </a:pPr>
            <a:r>
              <a:rPr b="0" i="0" lang="en-US" sz="17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Think about your phone – it constantly uses variables to remember essential information:</a:t>
            </a:r>
            <a:endParaRPr b="0" i="0" sz="1700" u="none" cap="none" strike="noStrike"/>
          </a:p>
        </p:txBody>
      </p:sp>
      <p:pic>
        <p:nvPicPr>
          <p:cNvPr descr="preencoded.png" id="129" name="Google Shape;12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4143" y="2215515"/>
            <a:ext cx="545783" cy="545783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/>
          <p:nvPr/>
        </p:nvSpPr>
        <p:spPr>
          <a:xfrm>
            <a:off x="764143" y="3034189"/>
            <a:ext cx="2729151" cy="3411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100"/>
              <a:buFont typeface="Alexandria"/>
              <a:buNone/>
            </a:pPr>
            <a:r>
              <a:rPr b="0" i="0" lang="en-US" sz="21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Battery Level</a:t>
            </a:r>
            <a:endParaRPr b="0" i="0" sz="2100" u="none" cap="none" strike="noStrike"/>
          </a:p>
        </p:txBody>
      </p:sp>
      <p:sp>
        <p:nvSpPr>
          <p:cNvPr id="131" name="Google Shape;131;p20"/>
          <p:cNvSpPr/>
          <p:nvPr/>
        </p:nvSpPr>
        <p:spPr>
          <a:xfrm>
            <a:off x="764143" y="3506272"/>
            <a:ext cx="6414611" cy="3493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00"/>
              <a:buFont typeface="Nobile"/>
              <a:buNone/>
            </a:pPr>
            <a:r>
              <a:rPr b="0" i="0" lang="en-US" sz="17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Tracks how much power is left, so you know when to charge.</a:t>
            </a:r>
            <a:endParaRPr b="0" i="0" sz="1700" u="none" cap="none" strike="noStrike"/>
          </a:p>
        </p:txBody>
      </p:sp>
      <p:pic>
        <p:nvPicPr>
          <p:cNvPr descr="preencoded.png" id="132" name="Google Shape;13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1646" y="2215515"/>
            <a:ext cx="545783" cy="54578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/>
          <p:nvPr/>
        </p:nvSpPr>
        <p:spPr>
          <a:xfrm>
            <a:off x="7451646" y="3034189"/>
            <a:ext cx="2729151" cy="3411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100"/>
              <a:buFont typeface="Alexandria"/>
              <a:buNone/>
            </a:pPr>
            <a:r>
              <a:rPr b="0" i="0" lang="en-US" sz="21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Unread Messages</a:t>
            </a:r>
            <a:endParaRPr b="0" i="0" sz="2100" u="none" cap="none" strike="noStrike"/>
          </a:p>
        </p:txBody>
      </p:sp>
      <p:sp>
        <p:nvSpPr>
          <p:cNvPr id="134" name="Google Shape;134;p20"/>
          <p:cNvSpPr/>
          <p:nvPr/>
        </p:nvSpPr>
        <p:spPr>
          <a:xfrm>
            <a:off x="7451646" y="3506272"/>
            <a:ext cx="6414611" cy="3493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00"/>
              <a:buFont typeface="Nobile"/>
              <a:buNone/>
            </a:pPr>
            <a:r>
              <a:rPr b="0" i="0" lang="en-US" sz="17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Remembers how many new texts or emails you've received.</a:t>
            </a:r>
            <a:endParaRPr b="0" i="0" sz="1700" u="none" cap="none" strike="noStrike"/>
          </a:p>
        </p:txBody>
      </p:sp>
      <p:pic>
        <p:nvPicPr>
          <p:cNvPr descr="preencoded.png" id="135" name="Google Shape;135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4143" y="4292203"/>
            <a:ext cx="545783" cy="545783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/>
          <p:nvPr/>
        </p:nvSpPr>
        <p:spPr>
          <a:xfrm>
            <a:off x="764143" y="5110877"/>
            <a:ext cx="2729151" cy="3411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100"/>
              <a:buFont typeface="Alexandria"/>
              <a:buNone/>
            </a:pPr>
            <a:r>
              <a:rPr b="0" i="0" lang="en-US" sz="21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Step Count</a:t>
            </a:r>
            <a:endParaRPr b="0" i="0" sz="2100" u="none" cap="none" strike="noStrike"/>
          </a:p>
        </p:txBody>
      </p:sp>
      <p:sp>
        <p:nvSpPr>
          <p:cNvPr id="137" name="Google Shape;137;p20"/>
          <p:cNvSpPr/>
          <p:nvPr/>
        </p:nvSpPr>
        <p:spPr>
          <a:xfrm>
            <a:off x="764143" y="5582960"/>
            <a:ext cx="6414611" cy="698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00"/>
              <a:buFont typeface="Nobile"/>
              <a:buNone/>
            </a:pPr>
            <a:r>
              <a:rPr b="0" i="0" lang="en-US" sz="17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Keeps a running tally of your daily activity for fitness tracking.</a:t>
            </a:r>
            <a:endParaRPr b="0" i="0" sz="1700" u="none" cap="none" strike="noStrike"/>
          </a:p>
        </p:txBody>
      </p:sp>
      <p:pic>
        <p:nvPicPr>
          <p:cNvPr descr="preencoded.png" id="138" name="Google Shape;138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51646" y="4292203"/>
            <a:ext cx="545783" cy="545783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0"/>
          <p:cNvSpPr/>
          <p:nvPr/>
        </p:nvSpPr>
        <p:spPr>
          <a:xfrm>
            <a:off x="7451646" y="5110877"/>
            <a:ext cx="2729151" cy="3411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100"/>
              <a:buFont typeface="Alexandria"/>
              <a:buNone/>
            </a:pPr>
            <a:r>
              <a:rPr b="0" i="0" lang="en-US" sz="21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Screen Brightness</a:t>
            </a:r>
            <a:endParaRPr b="0" i="0" sz="2100" u="none" cap="none" strike="noStrike"/>
          </a:p>
        </p:txBody>
      </p:sp>
      <p:sp>
        <p:nvSpPr>
          <p:cNvPr id="140" name="Google Shape;140;p20"/>
          <p:cNvSpPr/>
          <p:nvPr/>
        </p:nvSpPr>
        <p:spPr>
          <a:xfrm>
            <a:off x="7451646" y="5582960"/>
            <a:ext cx="6414611" cy="6986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00"/>
              <a:buFont typeface="Nobile"/>
              <a:buNone/>
            </a:pPr>
            <a:r>
              <a:rPr b="0" i="0" lang="en-US" sz="17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Stores your preferred display setting or adjusts automatically.</a:t>
            </a:r>
            <a:endParaRPr b="0" i="0" sz="1700" u="none" cap="none" strike="noStrike"/>
          </a:p>
        </p:txBody>
      </p:sp>
      <p:sp>
        <p:nvSpPr>
          <p:cNvPr id="141" name="Google Shape;141;p20"/>
          <p:cNvSpPr/>
          <p:nvPr/>
        </p:nvSpPr>
        <p:spPr>
          <a:xfrm>
            <a:off x="764143" y="6527244"/>
            <a:ext cx="13102114" cy="927616"/>
          </a:xfrm>
          <a:prstGeom prst="roundRect">
            <a:avLst>
              <a:gd fmla="val 9886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2" name="Google Shape;142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82385" y="6837640"/>
            <a:ext cx="272891" cy="218242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/>
          <p:nvPr/>
        </p:nvSpPr>
        <p:spPr>
          <a:xfrm>
            <a:off x="1473518" y="6800017"/>
            <a:ext cx="12174498" cy="3493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Nobile"/>
              <a:buNone/>
            </a:pPr>
            <a:r>
              <a:rPr b="1" i="0" lang="en-US" sz="17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Think About It:</a:t>
            </a:r>
            <a:r>
              <a:rPr b="0" i="0" lang="en-US" sz="170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 How does your favorite game remember your high score even after you turn it off?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746760" y="53340"/>
            <a:ext cx="8900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73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3350"/>
              <a:buFont typeface="Alexandria"/>
              <a:buNone/>
            </a:pPr>
            <a:r>
              <a:rPr b="0" i="0" lang="en-US" sz="33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Core Activity: Building Your Event Counter</a:t>
            </a:r>
            <a:endParaRPr b="0" i="0" sz="3350" u="none" cap="none" strike="noStrike"/>
          </a:p>
        </p:txBody>
      </p:sp>
      <p:sp>
        <p:nvSpPr>
          <p:cNvPr id="150" name="Google Shape;150;p21"/>
          <p:cNvSpPr/>
          <p:nvPr/>
        </p:nvSpPr>
        <p:spPr>
          <a:xfrm>
            <a:off x="746760" y="800219"/>
            <a:ext cx="763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500"/>
              <a:buFont typeface="Alexandria"/>
              <a:buNone/>
            </a:pPr>
            <a:r>
              <a:rPr b="0" i="0" lang="en-US" sz="250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Your Challenge: Create an Event </a:t>
            </a:r>
            <a:r>
              <a:rPr b="0" i="0" lang="en-US" sz="2500" u="none" cap="none" strike="noStrike">
                <a:solidFill>
                  <a:srgbClr val="1B54DA"/>
                </a:solidFill>
                <a:latin typeface="Alexandria"/>
                <a:ea typeface="Alexandria"/>
                <a:cs typeface="Alexandria"/>
                <a:sym typeface="Alexandria"/>
              </a:rPr>
              <a:t>Scoring System</a:t>
            </a:r>
            <a:endParaRPr b="0" i="0" sz="2500" u="none" cap="none" strike="noStrike"/>
          </a:p>
        </p:txBody>
      </p:sp>
      <p:sp>
        <p:nvSpPr>
          <p:cNvPr id="151" name="Google Shape;151;p21"/>
          <p:cNvSpPr/>
          <p:nvPr/>
        </p:nvSpPr>
        <p:spPr>
          <a:xfrm>
            <a:off x="746760" y="1520309"/>
            <a:ext cx="131370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50"/>
              <a:buFont typeface="Nobile"/>
              <a:buNone/>
            </a:pPr>
            <a:r>
              <a:rPr b="0" i="0" lang="en-US" sz="16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Build on your Lesson 4 event skills! Make Sphero count and remember how many times each event happens.</a:t>
            </a:r>
            <a:endParaRPr b="0" i="0" sz="1650" u="none" cap="none" strike="noStrike"/>
          </a:p>
        </p:txBody>
      </p:sp>
      <p:sp>
        <p:nvSpPr>
          <p:cNvPr id="152" name="Google Shape;152;p21"/>
          <p:cNvSpPr/>
          <p:nvPr/>
        </p:nvSpPr>
        <p:spPr>
          <a:xfrm>
            <a:off x="800951" y="2487025"/>
            <a:ext cx="40254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50"/>
              <a:buFont typeface="Consolas"/>
              <a:buNone/>
            </a:pPr>
            <a:r>
              <a:rPr b="0" i="0" lang="en-US" sz="1650" u="none" cap="none" strike="noStrike">
                <a:solidFill>
                  <a:srgbClr val="404155"/>
                </a:solidFill>
                <a:highlight>
                  <a:srgbClr val="ECECF2"/>
                </a:highlight>
                <a:latin typeface="Consolas"/>
                <a:ea typeface="Consolas"/>
                <a:cs typeface="Consolas"/>
                <a:sym typeface="Consolas"/>
              </a:rPr>
              <a:t>[Start Program]</a:t>
            </a:r>
            <a:endParaRPr b="0" i="0" sz="1650" u="none" cap="none" strike="noStrike"/>
          </a:p>
        </p:txBody>
      </p:sp>
      <p:sp>
        <p:nvSpPr>
          <p:cNvPr id="153" name="Google Shape;153;p21"/>
          <p:cNvSpPr/>
          <p:nvPr/>
        </p:nvSpPr>
        <p:spPr>
          <a:xfrm>
            <a:off x="800951" y="3091266"/>
            <a:ext cx="4025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50"/>
              <a:buFont typeface="Nobile"/>
              <a:buChar char="•"/>
            </a:pPr>
            <a:r>
              <a:rPr b="0" i="0" lang="en-US" sz="16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Create variable "Total Events" = 0</a:t>
            </a:r>
            <a:endParaRPr b="0" i="0" sz="1650" u="none" cap="none" strike="noStrike"/>
          </a:p>
        </p:txBody>
      </p:sp>
      <p:sp>
        <p:nvSpPr>
          <p:cNvPr id="154" name="Google Shape;154;p21"/>
          <p:cNvSpPr/>
          <p:nvPr/>
        </p:nvSpPr>
        <p:spPr>
          <a:xfrm>
            <a:off x="800951" y="3507271"/>
            <a:ext cx="4025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50"/>
              <a:buFont typeface="Nobile"/>
              <a:buChar char="•"/>
            </a:pPr>
            <a:r>
              <a:rPr b="0" i="0" lang="en-US" sz="16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Set main LED to green</a:t>
            </a:r>
            <a:endParaRPr b="0" i="0" sz="1650" u="none" cap="none" strike="noStrike"/>
          </a:p>
        </p:txBody>
      </p:sp>
      <p:sp>
        <p:nvSpPr>
          <p:cNvPr id="155" name="Google Shape;155;p21"/>
          <p:cNvSpPr/>
          <p:nvPr/>
        </p:nvSpPr>
        <p:spPr>
          <a:xfrm>
            <a:off x="800951" y="3923275"/>
            <a:ext cx="4025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50"/>
              <a:buFont typeface="Nobile"/>
              <a:buChar char="•"/>
            </a:pPr>
            <a:r>
              <a:rPr b="0" i="0" lang="en-US" sz="16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Display "Score: 0" on matrix</a:t>
            </a:r>
            <a:endParaRPr b="0" i="0" sz="1650" u="none" cap="none" strike="noStrike"/>
          </a:p>
        </p:txBody>
      </p:sp>
      <p:sp>
        <p:nvSpPr>
          <p:cNvPr id="156" name="Google Shape;156;p21"/>
          <p:cNvSpPr/>
          <p:nvPr/>
        </p:nvSpPr>
        <p:spPr>
          <a:xfrm>
            <a:off x="7861926" y="2109300"/>
            <a:ext cx="36396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50"/>
              <a:buFont typeface="Consolas"/>
              <a:buNone/>
            </a:pPr>
            <a:r>
              <a:rPr b="0" i="0" lang="en-US" sz="1650" u="none" cap="none" strike="noStrike">
                <a:solidFill>
                  <a:srgbClr val="404155"/>
                </a:solidFill>
                <a:highlight>
                  <a:srgbClr val="ECECF2"/>
                </a:highlight>
                <a:latin typeface="Consolas"/>
                <a:ea typeface="Consolas"/>
                <a:cs typeface="Consolas"/>
                <a:sym typeface="Consolas"/>
              </a:rPr>
              <a:t>[On Collision]</a:t>
            </a:r>
            <a:endParaRPr b="0" i="0" sz="1650" u="none" cap="none" strike="noStrike"/>
          </a:p>
        </p:txBody>
      </p:sp>
      <p:sp>
        <p:nvSpPr>
          <p:cNvPr id="157" name="Google Shape;157;p21"/>
          <p:cNvSpPr/>
          <p:nvPr/>
        </p:nvSpPr>
        <p:spPr>
          <a:xfrm>
            <a:off x="7861926" y="2713541"/>
            <a:ext cx="36396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50"/>
              <a:buFont typeface="Nobile"/>
              <a:buChar char="•"/>
            </a:pPr>
            <a:r>
              <a:rPr b="0" i="0" lang="en-US" sz="16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Add 1 to "Total Events"</a:t>
            </a:r>
            <a:endParaRPr b="0" i="0" sz="1650" u="none" cap="none" strike="noStrike"/>
          </a:p>
        </p:txBody>
      </p:sp>
      <p:sp>
        <p:nvSpPr>
          <p:cNvPr id="158" name="Google Shape;158;p21"/>
          <p:cNvSpPr/>
          <p:nvPr/>
        </p:nvSpPr>
        <p:spPr>
          <a:xfrm>
            <a:off x="7861926" y="3129544"/>
            <a:ext cx="36396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50"/>
              <a:buFont typeface="Nobile"/>
              <a:buChar char="•"/>
            </a:pPr>
            <a:r>
              <a:rPr b="0" i="0" lang="en-US" sz="16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Flash red twice</a:t>
            </a:r>
            <a:endParaRPr b="0" i="0" sz="1650" u="none" cap="none" strike="noStrike"/>
          </a:p>
        </p:txBody>
      </p:sp>
      <p:sp>
        <p:nvSpPr>
          <p:cNvPr id="159" name="Google Shape;159;p21"/>
          <p:cNvSpPr/>
          <p:nvPr/>
        </p:nvSpPr>
        <p:spPr>
          <a:xfrm>
            <a:off x="7861926" y="3545546"/>
            <a:ext cx="36396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50"/>
              <a:buFont typeface="Nobile"/>
              <a:buChar char="•"/>
            </a:pPr>
            <a:r>
              <a:rPr b="0" i="0" lang="en-US" sz="16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Display new score on matrix</a:t>
            </a:r>
            <a:endParaRPr b="0" i="0" sz="1650" u="none" cap="none" strike="noStrike"/>
          </a:p>
        </p:txBody>
      </p:sp>
      <p:sp>
        <p:nvSpPr>
          <p:cNvPr id="160" name="Google Shape;160;p21"/>
          <p:cNvSpPr/>
          <p:nvPr/>
        </p:nvSpPr>
        <p:spPr>
          <a:xfrm>
            <a:off x="7861926" y="3961550"/>
            <a:ext cx="36396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50"/>
              <a:buFont typeface="Nobile"/>
              <a:buChar char="•"/>
            </a:pPr>
            <a:r>
              <a:rPr b="0" i="0" lang="en-US" sz="16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Play "ding" sound</a:t>
            </a:r>
            <a:endParaRPr b="0" i="0" sz="1650" u="none" cap="none" strike="noStrike"/>
          </a:p>
        </p:txBody>
      </p:sp>
      <p:pic>
        <p:nvPicPr>
          <p:cNvPr id="161" name="Google Shape;161;p21" title="IMG_3628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4006" y="4692832"/>
            <a:ext cx="6819900" cy="29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 title="IMG_3629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332927"/>
            <a:ext cx="7391399" cy="350714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/>
          <p:nvPr/>
        </p:nvSpPr>
        <p:spPr>
          <a:xfrm>
            <a:off x="518300" y="6835125"/>
            <a:ext cx="6717900" cy="10947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1"/>
          <p:cNvSpPr/>
          <p:nvPr/>
        </p:nvSpPr>
        <p:spPr>
          <a:xfrm>
            <a:off x="7916000" y="6066175"/>
            <a:ext cx="6717900" cy="17739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1"/>
          <p:cNvSpPr txBox="1"/>
          <p:nvPr/>
        </p:nvSpPr>
        <p:spPr>
          <a:xfrm>
            <a:off x="-8610600" y="4709299"/>
            <a:ext cx="8379600" cy="26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🟢 When the Program Starts</a:t>
            </a:r>
            <a:endParaRPr b="1" sz="24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It turns off stabilization (so the robot can move freely).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It turns on its main light.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It creates a counter called </a:t>
            </a:r>
            <a:r>
              <a:rPr b="1" lang="en-US" sz="2200">
                <a:solidFill>
                  <a:schemeClr val="dk1"/>
                </a:solidFill>
              </a:rPr>
              <a:t>TotalEvents</a:t>
            </a:r>
            <a:r>
              <a:rPr lang="en-US" sz="2200">
                <a:solidFill>
                  <a:schemeClr val="dk1"/>
                </a:solidFill>
              </a:rPr>
              <a:t> and sets it to </a:t>
            </a:r>
            <a:r>
              <a:rPr b="1" lang="en-US" sz="2200">
                <a:solidFill>
                  <a:schemeClr val="dk1"/>
                </a:solidFill>
              </a:rPr>
              <a:t>0</a:t>
            </a:r>
            <a:r>
              <a:rPr lang="en-US" sz="2200">
                <a:solidFill>
                  <a:schemeClr val="dk1"/>
                </a:solidFill>
              </a:rPr>
              <a:t>.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It shows a message like:</a:t>
            </a:r>
            <a:br>
              <a:rPr lang="en-US" sz="2200">
                <a:solidFill>
                  <a:schemeClr val="dk1"/>
                </a:solidFill>
              </a:rPr>
            </a:br>
            <a:r>
              <a:rPr lang="en-US" sz="2200">
                <a:solidFill>
                  <a:schemeClr val="dk1"/>
                </a:solidFill>
              </a:rPr>
              <a:t> </a:t>
            </a:r>
            <a:r>
              <a:rPr b="1" lang="en-US" sz="2200">
                <a:solidFill>
                  <a:schemeClr val="dk1"/>
                </a:solidFill>
              </a:rPr>
              <a:t>"Total 0"</a:t>
            </a:r>
            <a:r>
              <a:rPr lang="en-US" sz="2200">
                <a:solidFill>
                  <a:schemeClr val="dk1"/>
                </a:solidFill>
              </a:rPr>
              <a:t> — meaning no collisions have happened yet.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66" name="Google Shape;166;p21"/>
          <p:cNvSpPr txBox="1"/>
          <p:nvPr/>
        </p:nvSpPr>
        <p:spPr>
          <a:xfrm>
            <a:off x="15392400" y="3352800"/>
            <a:ext cx="13590900" cy="46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</a:rPr>
              <a:t>💥 When a Collision Happens</a:t>
            </a:r>
            <a:endParaRPr b="1" sz="22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The robot turns on its light again.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It plays a sound to say “I hit something!”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Then comes the important part: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</a:rPr>
              <a:t>➕ Why We Need </a:t>
            </a:r>
            <a:r>
              <a:rPr b="1" lang="en-US" sz="2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TotalEvents = TotalEvents + 1</a:t>
            </a:r>
            <a:endParaRPr b="1" sz="22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This line means:</a:t>
            </a:r>
            <a:endParaRPr sz="2000"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“Take the current number of collisions, and add 1 to it.”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So if the robot had already hit something 3 times, this line changes the count to 4.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Without this line, the robot would </a:t>
            </a:r>
            <a:r>
              <a:rPr b="1" lang="en-US" sz="2000">
                <a:solidFill>
                  <a:schemeClr val="dk1"/>
                </a:solidFill>
              </a:rPr>
              <a:t>never update the count</a:t>
            </a:r>
            <a:r>
              <a:rPr lang="en-US" sz="2000">
                <a:solidFill>
                  <a:schemeClr val="dk1"/>
                </a:solidFill>
              </a:rPr>
              <a:t> — it would always say “Total 0” no matter how many times it bumped into things.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/>
          <p:nvPr/>
        </p:nvSpPr>
        <p:spPr>
          <a:xfrm>
            <a:off x="763429" y="599837"/>
            <a:ext cx="8757285" cy="5453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3400"/>
              <a:buFont typeface="Alexandria"/>
              <a:buNone/>
            </a:pPr>
            <a:r>
              <a:rPr b="0" i="0" lang="en-US" sz="340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Mini Plenary: Check Your Understanding</a:t>
            </a:r>
            <a:endParaRPr b="0" i="0" sz="3400" u="none" cap="none" strike="noStrike"/>
          </a:p>
        </p:txBody>
      </p:sp>
      <p:sp>
        <p:nvSpPr>
          <p:cNvPr id="173" name="Google Shape;173;p22"/>
          <p:cNvSpPr/>
          <p:nvPr/>
        </p:nvSpPr>
        <p:spPr>
          <a:xfrm>
            <a:off x="763429" y="1363266"/>
            <a:ext cx="12096750" cy="408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9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550"/>
              <a:buFont typeface="Alexandria"/>
              <a:buNone/>
            </a:pPr>
            <a:r>
              <a:rPr b="0" i="0" lang="en-US" sz="25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Let's recap what you've learned. Discuss these questions with your partner:</a:t>
            </a:r>
            <a:endParaRPr b="0" i="0" sz="2550" u="none" cap="none" strike="noStrike"/>
          </a:p>
        </p:txBody>
      </p:sp>
      <p:sp>
        <p:nvSpPr>
          <p:cNvPr id="174" name="Google Shape;174;p22"/>
          <p:cNvSpPr/>
          <p:nvPr/>
        </p:nvSpPr>
        <p:spPr>
          <a:xfrm>
            <a:off x="763429" y="2426613"/>
            <a:ext cx="6442710" cy="1963460"/>
          </a:xfrm>
          <a:prstGeom prst="roundRect">
            <a:avLst>
              <a:gd fmla="val 7451" name="adj"/>
            </a:avLst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763429" y="2396133"/>
            <a:ext cx="6442710" cy="121920"/>
          </a:xfrm>
          <a:prstGeom prst="roundRect">
            <a:avLst>
              <a:gd fmla="val 75148" name="adj"/>
            </a:avLst>
          </a:prstGeom>
          <a:solidFill>
            <a:srgbClr val="1B54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3657600" y="2099429"/>
            <a:ext cx="654368" cy="654368"/>
          </a:xfrm>
          <a:prstGeom prst="roundRect">
            <a:avLst>
              <a:gd fmla="val 139738" name="adj"/>
            </a:avLst>
          </a:prstGeom>
          <a:solidFill>
            <a:srgbClr val="1B54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7" name="Google Shape;17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53934" y="2263021"/>
            <a:ext cx="261699" cy="32718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/>
          <p:nvPr/>
        </p:nvSpPr>
        <p:spPr>
          <a:xfrm>
            <a:off x="1012031" y="2971919"/>
            <a:ext cx="2809042" cy="3407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100"/>
              <a:buFont typeface="Alexandria"/>
              <a:buNone/>
            </a:pPr>
            <a:r>
              <a:rPr b="0" i="0" lang="en-US" sz="21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Total Events Variable</a:t>
            </a:r>
            <a:endParaRPr b="0" i="0" sz="2100" u="none" cap="none" strike="noStrike"/>
          </a:p>
        </p:txBody>
      </p:sp>
      <p:sp>
        <p:nvSpPr>
          <p:cNvPr id="179" name="Google Shape;179;p22"/>
          <p:cNvSpPr/>
          <p:nvPr/>
        </p:nvSpPr>
        <p:spPr>
          <a:xfrm>
            <a:off x="1012031" y="3443526"/>
            <a:ext cx="5945505" cy="697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00"/>
              <a:buFont typeface="Nobile"/>
              <a:buNone/>
            </a:pPr>
            <a:r>
              <a:rPr b="0" i="0" lang="en-US" sz="17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What specific information does your "Total Events" variable store?</a:t>
            </a:r>
            <a:endParaRPr b="0" i="0" sz="1700" u="none" cap="none" strike="noStrike"/>
          </a:p>
        </p:txBody>
      </p:sp>
      <p:sp>
        <p:nvSpPr>
          <p:cNvPr id="180" name="Google Shape;180;p22"/>
          <p:cNvSpPr/>
          <p:nvPr/>
        </p:nvSpPr>
        <p:spPr>
          <a:xfrm>
            <a:off x="7424261" y="2426613"/>
            <a:ext cx="6442710" cy="1963460"/>
          </a:xfrm>
          <a:prstGeom prst="roundRect">
            <a:avLst>
              <a:gd fmla="val 7451" name="adj"/>
            </a:avLst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7424261" y="2396133"/>
            <a:ext cx="6442710" cy="121920"/>
          </a:xfrm>
          <a:prstGeom prst="roundRect">
            <a:avLst>
              <a:gd fmla="val 75148" name="adj"/>
            </a:avLst>
          </a:prstGeom>
          <a:solidFill>
            <a:srgbClr val="1B54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10318433" y="2099429"/>
            <a:ext cx="654368" cy="654368"/>
          </a:xfrm>
          <a:prstGeom prst="roundRect">
            <a:avLst>
              <a:gd fmla="val 139738" name="adj"/>
            </a:avLst>
          </a:prstGeom>
          <a:solidFill>
            <a:srgbClr val="1B54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3" name="Google Shape;18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14767" y="2263021"/>
            <a:ext cx="261699" cy="32718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2"/>
          <p:cNvSpPr/>
          <p:nvPr/>
        </p:nvSpPr>
        <p:spPr>
          <a:xfrm>
            <a:off x="7672864" y="2971919"/>
            <a:ext cx="2726769" cy="3407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100"/>
              <a:buFont typeface="Alexandria"/>
              <a:buNone/>
            </a:pPr>
            <a:r>
              <a:rPr b="0" i="0" lang="en-US" sz="21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Program Restart</a:t>
            </a:r>
            <a:endParaRPr b="0" i="0" sz="2100" u="none" cap="none" strike="noStrike"/>
          </a:p>
        </p:txBody>
      </p:sp>
      <p:sp>
        <p:nvSpPr>
          <p:cNvPr id="185" name="Google Shape;185;p22"/>
          <p:cNvSpPr/>
          <p:nvPr/>
        </p:nvSpPr>
        <p:spPr>
          <a:xfrm>
            <a:off x="7672864" y="3443526"/>
            <a:ext cx="5945505" cy="697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00"/>
              <a:buFont typeface="Nobile"/>
              <a:buNone/>
            </a:pPr>
            <a:r>
              <a:rPr b="0" i="0" lang="en-US" sz="17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What happens if you restart your program? Why does the score reset?</a:t>
            </a:r>
            <a:endParaRPr b="0" i="0" sz="1700" u="none" cap="none" strike="noStrike"/>
          </a:p>
        </p:txBody>
      </p:sp>
      <p:sp>
        <p:nvSpPr>
          <p:cNvPr id="186" name="Google Shape;186;p22"/>
          <p:cNvSpPr/>
          <p:nvPr/>
        </p:nvSpPr>
        <p:spPr>
          <a:xfrm>
            <a:off x="763429" y="4935379"/>
            <a:ext cx="6442710" cy="1963460"/>
          </a:xfrm>
          <a:prstGeom prst="roundRect">
            <a:avLst>
              <a:gd fmla="val 7451" name="adj"/>
            </a:avLst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763429" y="4904899"/>
            <a:ext cx="6442710" cy="121920"/>
          </a:xfrm>
          <a:prstGeom prst="roundRect">
            <a:avLst>
              <a:gd fmla="val 75148" name="adj"/>
            </a:avLst>
          </a:prstGeom>
          <a:solidFill>
            <a:srgbClr val="1B54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3657600" y="4608195"/>
            <a:ext cx="654368" cy="654368"/>
          </a:xfrm>
          <a:prstGeom prst="roundRect">
            <a:avLst>
              <a:gd fmla="val 139738" name="adj"/>
            </a:avLst>
          </a:prstGeom>
          <a:solidFill>
            <a:srgbClr val="1B54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9" name="Google Shape;189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53934" y="4804529"/>
            <a:ext cx="261699" cy="261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2"/>
          <p:cNvSpPr/>
          <p:nvPr/>
        </p:nvSpPr>
        <p:spPr>
          <a:xfrm>
            <a:off x="1012031" y="5480685"/>
            <a:ext cx="2748796" cy="3407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100"/>
              <a:buFont typeface="Alexandria"/>
              <a:buNone/>
            </a:pPr>
            <a:r>
              <a:rPr b="0" i="0" lang="en-US" sz="21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Lesson 4 Differences</a:t>
            </a:r>
            <a:endParaRPr b="0" i="0" sz="2100" u="none" cap="none" strike="noStrike"/>
          </a:p>
        </p:txBody>
      </p:sp>
      <p:sp>
        <p:nvSpPr>
          <p:cNvPr id="191" name="Google Shape;191;p22"/>
          <p:cNvSpPr/>
          <p:nvPr/>
        </p:nvSpPr>
        <p:spPr>
          <a:xfrm>
            <a:off x="1012031" y="5952292"/>
            <a:ext cx="5945505" cy="697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00"/>
              <a:buFont typeface="Nobile"/>
              <a:buNone/>
            </a:pPr>
            <a:r>
              <a:rPr b="0" i="0" lang="en-US" sz="17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How is this program different from your Lesson 4 programs that only flashed colors?</a:t>
            </a:r>
            <a:endParaRPr b="0" i="0" sz="1700" u="none" cap="none" strike="noStrike"/>
          </a:p>
        </p:txBody>
      </p:sp>
      <p:sp>
        <p:nvSpPr>
          <p:cNvPr id="192" name="Google Shape;192;p22"/>
          <p:cNvSpPr/>
          <p:nvPr/>
        </p:nvSpPr>
        <p:spPr>
          <a:xfrm>
            <a:off x="7424261" y="4935379"/>
            <a:ext cx="6442710" cy="1963460"/>
          </a:xfrm>
          <a:prstGeom prst="roundRect">
            <a:avLst>
              <a:gd fmla="val 7451" name="adj"/>
            </a:avLst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7424261" y="4904899"/>
            <a:ext cx="6442710" cy="121920"/>
          </a:xfrm>
          <a:prstGeom prst="roundRect">
            <a:avLst>
              <a:gd fmla="val 75148" name="adj"/>
            </a:avLst>
          </a:prstGeom>
          <a:solidFill>
            <a:srgbClr val="1B54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10318433" y="4608195"/>
            <a:ext cx="654368" cy="654368"/>
          </a:xfrm>
          <a:prstGeom prst="roundRect">
            <a:avLst>
              <a:gd fmla="val 139738" name="adj"/>
            </a:avLst>
          </a:prstGeom>
          <a:solidFill>
            <a:srgbClr val="1B54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95" name="Google Shape;195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14767" y="4771787"/>
            <a:ext cx="261699" cy="32718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2"/>
          <p:cNvSpPr/>
          <p:nvPr/>
        </p:nvSpPr>
        <p:spPr>
          <a:xfrm>
            <a:off x="7672864" y="5480685"/>
            <a:ext cx="2726769" cy="3407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100"/>
              <a:buFont typeface="Alexandria"/>
              <a:buNone/>
            </a:pPr>
            <a:r>
              <a:rPr b="0" i="0" lang="en-US" sz="21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Counting Collisions</a:t>
            </a:r>
            <a:endParaRPr b="0" i="0" sz="2100" u="none" cap="none" strike="noStrike"/>
          </a:p>
        </p:txBody>
      </p:sp>
      <p:sp>
        <p:nvSpPr>
          <p:cNvPr id="197" name="Google Shape;197;p22"/>
          <p:cNvSpPr/>
          <p:nvPr/>
        </p:nvSpPr>
        <p:spPr>
          <a:xfrm>
            <a:off x="7672864" y="5952292"/>
            <a:ext cx="5945505" cy="697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00"/>
              <a:buFont typeface="Nobile"/>
              <a:buNone/>
            </a:pPr>
            <a:r>
              <a:rPr b="0" i="0" lang="en-US" sz="17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If you only wanted to count collisions, what specific changes would you make?</a:t>
            </a:r>
            <a:endParaRPr b="0" i="0" sz="1700" u="none" cap="none" strike="noStrike"/>
          </a:p>
        </p:txBody>
      </p:sp>
      <p:sp>
        <p:nvSpPr>
          <p:cNvPr id="198" name="Google Shape;198;p22"/>
          <p:cNvSpPr/>
          <p:nvPr/>
        </p:nvSpPr>
        <p:spPr>
          <a:xfrm>
            <a:off x="763429" y="7226022"/>
            <a:ext cx="3272076" cy="408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90"/>
              </a:lnSpc>
              <a:spcBef>
                <a:spcPts val="0"/>
              </a:spcBef>
              <a:spcAft>
                <a:spcPts val="0"/>
              </a:spcAft>
              <a:buSzPts val="2550"/>
              <a:buFont typeface="Arial"/>
              <a:buNone/>
            </a:pPr>
            <a:r>
              <a:t/>
            </a:r>
            <a:endParaRPr b="0" i="0" sz="25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/>
          <p:nvPr/>
        </p:nvSpPr>
        <p:spPr>
          <a:xfrm>
            <a:off x="753427" y="6108383"/>
            <a:ext cx="32289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500"/>
              <a:buFont typeface="Alexandria"/>
              <a:buNone/>
            </a:pPr>
            <a:r>
              <a:rPr b="0" i="0" lang="en-US" sz="250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Success Check:</a:t>
            </a:r>
            <a:endParaRPr b="0" i="0" sz="2500" u="none" cap="none" strike="noStrike"/>
          </a:p>
        </p:txBody>
      </p:sp>
      <p:sp>
        <p:nvSpPr>
          <p:cNvPr id="205" name="Google Shape;205;p23"/>
          <p:cNvSpPr/>
          <p:nvPr/>
        </p:nvSpPr>
        <p:spPr>
          <a:xfrm>
            <a:off x="753427" y="6834902"/>
            <a:ext cx="131235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50"/>
              <a:buFont typeface="Nobile"/>
              <a:buNone/>
            </a:pPr>
            <a:r>
              <a:rPr b="1" i="0" lang="en-US" sz="16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□</a:t>
            </a:r>
            <a:r>
              <a:rPr b="0" i="0" lang="en-US" sz="16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Variable increases each time an event happens</a:t>
            </a:r>
            <a:endParaRPr b="0" i="0" sz="1650" u="none" cap="none" strike="noStrike"/>
          </a:p>
        </p:txBody>
      </p:sp>
      <p:sp>
        <p:nvSpPr>
          <p:cNvPr id="206" name="Google Shape;206;p23"/>
          <p:cNvSpPr/>
          <p:nvPr/>
        </p:nvSpPr>
        <p:spPr>
          <a:xfrm>
            <a:off x="753427" y="7254478"/>
            <a:ext cx="131235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50"/>
              <a:buFont typeface="Nobile"/>
              <a:buNone/>
            </a:pPr>
            <a:r>
              <a:rPr b="1" i="0" lang="en-US" sz="16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□</a:t>
            </a:r>
            <a:r>
              <a:rPr b="0" i="0" lang="en-US" sz="16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Score displays correctly on matrix after each event</a:t>
            </a:r>
            <a:endParaRPr b="0" i="0" sz="1650" u="none" cap="none" strike="noStrike"/>
          </a:p>
        </p:txBody>
      </p:sp>
      <p:sp>
        <p:nvSpPr>
          <p:cNvPr id="207" name="Google Shape;207;p23"/>
          <p:cNvSpPr/>
          <p:nvPr/>
        </p:nvSpPr>
        <p:spPr>
          <a:xfrm>
            <a:off x="753427" y="7674054"/>
            <a:ext cx="131235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50"/>
              <a:buFont typeface="Nobile"/>
              <a:buNone/>
            </a:pPr>
            <a:r>
              <a:rPr b="1" i="0" lang="en-US" sz="16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□</a:t>
            </a:r>
            <a:r>
              <a:rPr b="0" i="0" lang="en-US" sz="16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You can trigger 10+ events and see the count grow</a:t>
            </a:r>
            <a:endParaRPr b="0" i="0" sz="1650" u="none" cap="none" strike="noStrike"/>
          </a:p>
        </p:txBody>
      </p:sp>
      <p:sp>
        <p:nvSpPr>
          <p:cNvPr id="208" name="Google Shape;208;p23"/>
          <p:cNvSpPr/>
          <p:nvPr/>
        </p:nvSpPr>
        <p:spPr>
          <a:xfrm>
            <a:off x="524824" y="1243125"/>
            <a:ext cx="55002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368"/>
              <a:buFont typeface="Consolas"/>
              <a:buNone/>
            </a:pPr>
            <a:r>
              <a:rPr b="0" i="0" lang="en-US" sz="2367" u="none" cap="none" strike="noStrike">
                <a:solidFill>
                  <a:srgbClr val="404155"/>
                </a:solidFill>
                <a:highlight>
                  <a:srgbClr val="ECECF2"/>
                </a:highlight>
                <a:latin typeface="Consolas"/>
                <a:ea typeface="Consolas"/>
                <a:cs typeface="Consolas"/>
                <a:sym typeface="Consolas"/>
              </a:rPr>
              <a:t>[On Landing]</a:t>
            </a:r>
            <a:endParaRPr b="0" i="0" sz="2367" u="none" cap="none" strike="noStrike"/>
          </a:p>
        </p:txBody>
      </p:sp>
      <p:sp>
        <p:nvSpPr>
          <p:cNvPr id="209" name="Google Shape;209;p23"/>
          <p:cNvSpPr/>
          <p:nvPr/>
        </p:nvSpPr>
        <p:spPr>
          <a:xfrm>
            <a:off x="524824" y="2048038"/>
            <a:ext cx="55002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92066" lvl="0" marL="492066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368"/>
              <a:buFont typeface="Nobile"/>
              <a:buChar char="•"/>
            </a:pPr>
            <a:r>
              <a:rPr b="0" i="0" lang="en-US" sz="2367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Add 1 to "Total Events"</a:t>
            </a:r>
            <a:endParaRPr b="0" i="0" sz="2367" u="none" cap="none" strike="noStrike"/>
          </a:p>
        </p:txBody>
      </p:sp>
      <p:sp>
        <p:nvSpPr>
          <p:cNvPr id="210" name="Google Shape;210;p23"/>
          <p:cNvSpPr/>
          <p:nvPr/>
        </p:nvSpPr>
        <p:spPr>
          <a:xfrm>
            <a:off x="524824" y="2650143"/>
            <a:ext cx="55002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92066" lvl="0" marL="492066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368"/>
              <a:buFont typeface="Nobile"/>
              <a:buChar char="•"/>
            </a:pPr>
            <a:r>
              <a:rPr lang="en-US" sz="2367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Show new color</a:t>
            </a:r>
            <a:endParaRPr b="0" i="0" sz="2367" u="none" cap="none" strike="noStrike"/>
          </a:p>
        </p:txBody>
      </p:sp>
      <p:sp>
        <p:nvSpPr>
          <p:cNvPr id="211" name="Google Shape;211;p23"/>
          <p:cNvSpPr/>
          <p:nvPr/>
        </p:nvSpPr>
        <p:spPr>
          <a:xfrm>
            <a:off x="524824" y="3252249"/>
            <a:ext cx="55002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92066" lvl="0" marL="492066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368"/>
              <a:buFont typeface="Nobile"/>
              <a:buChar char="•"/>
            </a:pPr>
            <a:r>
              <a:rPr b="0" i="0" lang="en-US" sz="2367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Display new score on matrix</a:t>
            </a:r>
            <a:endParaRPr b="0" i="0" sz="2367" u="none" cap="none" strike="noStrike"/>
          </a:p>
        </p:txBody>
      </p:sp>
      <p:sp>
        <p:nvSpPr>
          <p:cNvPr id="212" name="Google Shape;212;p23"/>
          <p:cNvSpPr/>
          <p:nvPr/>
        </p:nvSpPr>
        <p:spPr>
          <a:xfrm>
            <a:off x="524824" y="3854354"/>
            <a:ext cx="55002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92066" lvl="0" marL="492066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368"/>
              <a:buFont typeface="Nobile"/>
              <a:buChar char="•"/>
            </a:pPr>
            <a:r>
              <a:rPr b="0" i="0" lang="en-US" sz="2367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Play </a:t>
            </a:r>
            <a:r>
              <a:rPr lang="en-US" sz="2367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a </a:t>
            </a:r>
            <a:r>
              <a:rPr b="0" i="0" lang="en-US" sz="2367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sound</a:t>
            </a:r>
            <a:endParaRPr b="0" i="0" sz="2367" u="none" cap="none" strike="noStrike"/>
          </a:p>
        </p:txBody>
      </p:sp>
      <p:sp>
        <p:nvSpPr>
          <p:cNvPr id="213" name="Google Shape;213;p23"/>
          <p:cNvSpPr/>
          <p:nvPr/>
        </p:nvSpPr>
        <p:spPr>
          <a:xfrm>
            <a:off x="7992424" y="1166925"/>
            <a:ext cx="55002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368"/>
              <a:buFont typeface="Consolas"/>
              <a:buNone/>
            </a:pPr>
            <a:r>
              <a:rPr b="0" i="0" lang="en-US" sz="2367" u="none" cap="none" strike="noStrike">
                <a:solidFill>
                  <a:srgbClr val="404155"/>
                </a:solidFill>
                <a:highlight>
                  <a:srgbClr val="ECECF2"/>
                </a:highlight>
                <a:latin typeface="Consolas"/>
                <a:ea typeface="Consolas"/>
                <a:cs typeface="Consolas"/>
                <a:sym typeface="Consolas"/>
              </a:rPr>
              <a:t>[On </a:t>
            </a:r>
            <a:r>
              <a:rPr lang="en-US" sz="2367">
                <a:solidFill>
                  <a:srgbClr val="404155"/>
                </a:solidFill>
                <a:highlight>
                  <a:srgbClr val="ECECF2"/>
                </a:highlight>
                <a:latin typeface="Consolas"/>
                <a:ea typeface="Consolas"/>
                <a:cs typeface="Consolas"/>
                <a:sym typeface="Consolas"/>
              </a:rPr>
              <a:t>Freefall</a:t>
            </a:r>
            <a:r>
              <a:rPr b="0" i="0" lang="en-US" sz="2367" u="none" cap="none" strike="noStrike">
                <a:solidFill>
                  <a:srgbClr val="404155"/>
                </a:solidFill>
                <a:highlight>
                  <a:srgbClr val="ECECF2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b="0" i="0" sz="2367" u="none" cap="none" strike="noStrike"/>
          </a:p>
        </p:txBody>
      </p:sp>
      <p:sp>
        <p:nvSpPr>
          <p:cNvPr id="214" name="Google Shape;214;p23"/>
          <p:cNvSpPr/>
          <p:nvPr/>
        </p:nvSpPr>
        <p:spPr>
          <a:xfrm>
            <a:off x="7992424" y="1971838"/>
            <a:ext cx="55002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92066" lvl="0" marL="492066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368"/>
              <a:buFont typeface="Nobile"/>
              <a:buChar char="•"/>
            </a:pPr>
            <a:r>
              <a:rPr b="0" i="0" lang="en-US" sz="2367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Add 1 to "Total Events"</a:t>
            </a:r>
            <a:endParaRPr b="0" i="0" sz="2367" u="none" cap="none" strike="noStrike"/>
          </a:p>
        </p:txBody>
      </p:sp>
      <p:sp>
        <p:nvSpPr>
          <p:cNvPr id="215" name="Google Shape;215;p23"/>
          <p:cNvSpPr/>
          <p:nvPr/>
        </p:nvSpPr>
        <p:spPr>
          <a:xfrm>
            <a:off x="7992424" y="2573943"/>
            <a:ext cx="55002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92066" lvl="0" marL="492066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368"/>
              <a:buFont typeface="Nobile"/>
              <a:buChar char="•"/>
            </a:pPr>
            <a:r>
              <a:rPr lang="en-US" sz="2367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Show new color</a:t>
            </a:r>
            <a:endParaRPr b="0" i="0" sz="2367" u="none" cap="none" strike="noStrike"/>
          </a:p>
        </p:txBody>
      </p:sp>
      <p:sp>
        <p:nvSpPr>
          <p:cNvPr id="216" name="Google Shape;216;p23"/>
          <p:cNvSpPr/>
          <p:nvPr/>
        </p:nvSpPr>
        <p:spPr>
          <a:xfrm>
            <a:off x="7992424" y="3176049"/>
            <a:ext cx="55002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92066" lvl="0" marL="492066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368"/>
              <a:buFont typeface="Nobile"/>
              <a:buChar char="•"/>
            </a:pPr>
            <a:r>
              <a:rPr b="0" i="0" lang="en-US" sz="2367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Display new score on matrix</a:t>
            </a:r>
            <a:endParaRPr b="0" i="0" sz="2367" u="none" cap="none" strike="noStrike"/>
          </a:p>
        </p:txBody>
      </p:sp>
      <p:sp>
        <p:nvSpPr>
          <p:cNvPr id="217" name="Google Shape;217;p23"/>
          <p:cNvSpPr/>
          <p:nvPr/>
        </p:nvSpPr>
        <p:spPr>
          <a:xfrm>
            <a:off x="7992424" y="3778154"/>
            <a:ext cx="55002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92066" lvl="0" marL="492066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368"/>
              <a:buFont typeface="Nobile"/>
              <a:buChar char="•"/>
            </a:pPr>
            <a:r>
              <a:rPr b="0" i="0" lang="en-US" sz="2367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Play </a:t>
            </a:r>
            <a:r>
              <a:rPr lang="en-US" sz="2367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a </a:t>
            </a:r>
            <a:r>
              <a:rPr b="0" i="0" lang="en-US" sz="2367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sound</a:t>
            </a:r>
            <a:endParaRPr b="0" i="0" sz="2367" u="none" cap="none" strike="noStrike"/>
          </a:p>
        </p:txBody>
      </p:sp>
      <p:sp>
        <p:nvSpPr>
          <p:cNvPr id="218" name="Google Shape;218;p23"/>
          <p:cNvSpPr/>
          <p:nvPr/>
        </p:nvSpPr>
        <p:spPr>
          <a:xfrm>
            <a:off x="601025" y="5454549"/>
            <a:ext cx="62991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92066" lvl="0" marL="492066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368"/>
              <a:buFont typeface="Nobile"/>
              <a:buChar char="•"/>
            </a:pPr>
            <a:r>
              <a:rPr lang="en-US" sz="2367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Build a string to show acceleration</a:t>
            </a:r>
            <a:endParaRPr b="0" i="0" sz="2367" u="none" cap="none" strike="noStrike"/>
          </a:p>
        </p:txBody>
      </p:sp>
      <p:sp>
        <p:nvSpPr>
          <p:cNvPr id="219" name="Google Shape;219;p23"/>
          <p:cNvSpPr/>
          <p:nvPr/>
        </p:nvSpPr>
        <p:spPr>
          <a:xfrm>
            <a:off x="7992425" y="5530499"/>
            <a:ext cx="62991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92066" lvl="0" marL="492066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368"/>
              <a:buFont typeface="Nobile"/>
              <a:buChar char="•"/>
            </a:pPr>
            <a:r>
              <a:rPr lang="en-US" sz="2367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Build a string to show velocity</a:t>
            </a:r>
            <a:endParaRPr b="0" i="0" sz="2367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